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81" r:id="rId5"/>
    <p:sldMasterId id="2147493798" r:id="rId6"/>
    <p:sldMasterId id="2147493876" r:id="rId7"/>
    <p:sldMasterId id="2147493888" r:id="rId8"/>
    <p:sldMasterId id="2147493900" r:id="rId9"/>
    <p:sldMasterId id="2147493914" r:id="rId10"/>
    <p:sldMasterId id="2147493926" r:id="rId11"/>
    <p:sldMasterId id="2147493942" r:id="rId12"/>
    <p:sldMasterId id="2147493953" r:id="rId13"/>
  </p:sldMasterIdLst>
  <p:notesMasterIdLst>
    <p:notesMasterId r:id="rId147"/>
  </p:notesMasterIdLst>
  <p:handoutMasterIdLst>
    <p:handoutMasterId r:id="rId148"/>
  </p:handoutMasterIdLst>
  <p:sldIdLst>
    <p:sldId id="854" r:id="rId14"/>
    <p:sldId id="1218" r:id="rId15"/>
    <p:sldId id="1242" r:id="rId16"/>
    <p:sldId id="540" r:id="rId17"/>
    <p:sldId id="1212" r:id="rId18"/>
    <p:sldId id="1213" r:id="rId19"/>
    <p:sldId id="657" r:id="rId20"/>
    <p:sldId id="658" r:id="rId21"/>
    <p:sldId id="345" r:id="rId22"/>
    <p:sldId id="659" r:id="rId23"/>
    <p:sldId id="261" r:id="rId24"/>
    <p:sldId id="1214" r:id="rId25"/>
    <p:sldId id="1232" r:id="rId26"/>
    <p:sldId id="1221" r:id="rId27"/>
    <p:sldId id="1222" r:id="rId28"/>
    <p:sldId id="1233" r:id="rId29"/>
    <p:sldId id="1234" r:id="rId30"/>
    <p:sldId id="1225" r:id="rId31"/>
    <p:sldId id="1226" r:id="rId32"/>
    <p:sldId id="1227" r:id="rId33"/>
    <p:sldId id="1228" r:id="rId34"/>
    <p:sldId id="676" r:id="rId35"/>
    <p:sldId id="677" r:id="rId36"/>
    <p:sldId id="678" r:id="rId37"/>
    <p:sldId id="679" r:id="rId38"/>
    <p:sldId id="680" r:id="rId39"/>
    <p:sldId id="681" r:id="rId40"/>
    <p:sldId id="682" r:id="rId41"/>
    <p:sldId id="683" r:id="rId42"/>
    <p:sldId id="684" r:id="rId43"/>
    <p:sldId id="687" r:id="rId44"/>
    <p:sldId id="688" r:id="rId45"/>
    <p:sldId id="689" r:id="rId46"/>
    <p:sldId id="1243" r:id="rId47"/>
    <p:sldId id="1251" r:id="rId48"/>
    <p:sldId id="587" r:id="rId49"/>
    <p:sldId id="590" r:id="rId50"/>
    <p:sldId id="1253" r:id="rId51"/>
    <p:sldId id="591" r:id="rId52"/>
    <p:sldId id="1252" r:id="rId53"/>
    <p:sldId id="1254" r:id="rId54"/>
    <p:sldId id="1244" r:id="rId55"/>
    <p:sldId id="1255" r:id="rId56"/>
    <p:sldId id="1246" r:id="rId57"/>
    <p:sldId id="1235" r:id="rId58"/>
    <p:sldId id="256" r:id="rId59"/>
    <p:sldId id="257" r:id="rId60"/>
    <p:sldId id="1105" r:id="rId61"/>
    <p:sldId id="1267" r:id="rId62"/>
    <p:sldId id="1257" r:id="rId63"/>
    <p:sldId id="453" r:id="rId64"/>
    <p:sldId id="258" r:id="rId65"/>
    <p:sldId id="450" r:id="rId66"/>
    <p:sldId id="460" r:id="rId67"/>
    <p:sldId id="815" r:id="rId68"/>
    <p:sldId id="811" r:id="rId69"/>
    <p:sldId id="480" r:id="rId70"/>
    <p:sldId id="819" r:id="rId71"/>
    <p:sldId id="405" r:id="rId72"/>
    <p:sldId id="451" r:id="rId73"/>
    <p:sldId id="452" r:id="rId74"/>
    <p:sldId id="415" r:id="rId75"/>
    <p:sldId id="1260" r:id="rId76"/>
    <p:sldId id="465" r:id="rId77"/>
    <p:sldId id="466" r:id="rId78"/>
    <p:sldId id="467" r:id="rId79"/>
    <p:sldId id="468" r:id="rId80"/>
    <p:sldId id="477" r:id="rId81"/>
    <p:sldId id="469" r:id="rId82"/>
    <p:sldId id="1264" r:id="rId83"/>
    <p:sldId id="498" r:id="rId84"/>
    <p:sldId id="499" r:id="rId85"/>
    <p:sldId id="500" r:id="rId86"/>
    <p:sldId id="501" r:id="rId87"/>
    <p:sldId id="502" r:id="rId88"/>
    <p:sldId id="503" r:id="rId89"/>
    <p:sldId id="1265" r:id="rId90"/>
    <p:sldId id="1266" r:id="rId91"/>
    <p:sldId id="1241" r:id="rId92"/>
    <p:sldId id="661" r:id="rId93"/>
    <p:sldId id="265" r:id="rId94"/>
    <p:sldId id="266" r:id="rId95"/>
    <p:sldId id="267" r:id="rId96"/>
    <p:sldId id="376" r:id="rId97"/>
    <p:sldId id="662" r:id="rId98"/>
    <p:sldId id="269" r:id="rId99"/>
    <p:sldId id="663" r:id="rId100"/>
    <p:sldId id="373" r:id="rId101"/>
    <p:sldId id="664" r:id="rId102"/>
    <p:sldId id="665" r:id="rId103"/>
    <p:sldId id="273" r:id="rId104"/>
    <p:sldId id="666" r:id="rId105"/>
    <p:sldId id="274" r:id="rId106"/>
    <p:sldId id="667" r:id="rId107"/>
    <p:sldId id="668" r:id="rId108"/>
    <p:sldId id="326" r:id="rId109"/>
    <p:sldId id="329" r:id="rId110"/>
    <p:sldId id="669" r:id="rId111"/>
    <p:sldId id="670" r:id="rId112"/>
    <p:sldId id="671" r:id="rId113"/>
    <p:sldId id="672" r:id="rId114"/>
    <p:sldId id="332" r:id="rId115"/>
    <p:sldId id="673" r:id="rId116"/>
    <p:sldId id="674" r:id="rId117"/>
    <p:sldId id="675" r:id="rId118"/>
    <p:sldId id="377" r:id="rId119"/>
    <p:sldId id="282" r:id="rId120"/>
    <p:sldId id="281" r:id="rId121"/>
    <p:sldId id="378" r:id="rId122"/>
    <p:sldId id="379" r:id="rId123"/>
    <p:sldId id="544" r:id="rId124"/>
    <p:sldId id="545" r:id="rId125"/>
    <p:sldId id="546" r:id="rId126"/>
    <p:sldId id="547" r:id="rId127"/>
    <p:sldId id="549" r:id="rId128"/>
    <p:sldId id="550" r:id="rId129"/>
    <p:sldId id="562" r:id="rId130"/>
    <p:sldId id="563" r:id="rId131"/>
    <p:sldId id="1224" r:id="rId132"/>
    <p:sldId id="1223" r:id="rId133"/>
    <p:sldId id="1219" r:id="rId134"/>
    <p:sldId id="1095" r:id="rId135"/>
    <p:sldId id="1089" r:id="rId136"/>
    <p:sldId id="1090" r:id="rId137"/>
    <p:sldId id="1091" r:id="rId138"/>
    <p:sldId id="1099" r:id="rId139"/>
    <p:sldId id="1101" r:id="rId140"/>
    <p:sldId id="1100" r:id="rId141"/>
    <p:sldId id="1083" r:id="rId142"/>
    <p:sldId id="1097" r:id="rId143"/>
    <p:sldId id="838" r:id="rId144"/>
    <p:sldId id="275" r:id="rId145"/>
    <p:sldId id="1217" r:id="rId14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8" autoAdjust="0"/>
    <p:restoredTop sz="97000"/>
  </p:normalViewPr>
  <p:slideViewPr>
    <p:cSldViewPr snapToObjects="1">
      <p:cViewPr varScale="1">
        <p:scale>
          <a:sx n="146" d="100"/>
          <a:sy n="146" d="100"/>
        </p:scale>
        <p:origin x="72" y="201"/>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8835"/>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viewProps" Target="viewProps.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942C640B-4DB0-B04B-90ED-95B539ABB769}" type="presOf" srcId="{4EB6C1DE-40FA-6345-8410-3A15BB534E97}" destId="{BCE40787-FA57-EC43-B7F8-EDA7FDEDF9EB}" srcOrd="0" destOrd="0" presId="urn:microsoft.com/office/officeart/2005/8/layout/orgChart1"/>
    <dgm:cxn modelId="{A5244B0B-61BC-054F-BF5F-894632FD8516}" type="presOf" srcId="{99634639-BB54-1B4A-B93A-F27BAA15C466}" destId="{6995C647-3643-0D44-95D2-44B4944CC97D}" srcOrd="1"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D12EC5D-7548-244C-8442-E0BA09C5B16E}" type="presOf" srcId="{EF31EA80-8826-2C4D-A7B2-F3E689396DEB}" destId="{8B293187-45AE-134C-AD3E-91F2C0BC1D1E}" srcOrd="0" destOrd="0" presId="urn:microsoft.com/office/officeart/2005/8/layout/orgChart1"/>
    <dgm:cxn modelId="{2CBD8643-60A9-DC41-BA3E-48B26FCDE2EB}" type="presOf" srcId="{0510E86D-1CC6-CF42-B125-CAE6C104A55B}" destId="{5F3B5918-3E3F-CE4C-AB83-E00D4099AA39}"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Non-</a:t>
          </a:r>
        </a:p>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12/9/2021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9204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05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64896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73074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3596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a:extLst>
              <a:ext uri="{FF2B5EF4-FFF2-40B4-BE49-F238E27FC236}">
                <a16:creationId xmlns:a16="http://schemas.microsoft.com/office/drawing/2014/main" id="{E3E5A447-8689-414A-93F7-AF10016512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6C4D0A-883D-A54B-AE58-BFC009088EC4}"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7762" name="Rectangle 2">
            <a:extLst>
              <a:ext uri="{FF2B5EF4-FFF2-40B4-BE49-F238E27FC236}">
                <a16:creationId xmlns:a16="http://schemas.microsoft.com/office/drawing/2014/main" id="{81C50F26-B816-1A46-9BAF-36A1A4F10422}"/>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709B89C7-863E-5042-992C-77A95BA15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4601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56373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90368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6456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6D1BF8E-E101-475A-9CDD-3A67C3D2CCF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8919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C1AAF5-6AEA-4D14-8684-0B8539C0EA3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96866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181E236-F3CF-4317-8D23-91C03DF91D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76906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FD32BD-82F1-48BD-AD09-96AD5116465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926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5A69C5-4E79-40C5-A40D-3DE0D1BB057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1575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66EED2-8886-4DAB-8F39-47600D19EAA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022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C0A219B-7ED1-4E4A-95DF-430BAF20189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6317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39114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20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740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773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8240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0012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61433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57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56BDD98-9085-4F65-9BDF-1B839A8B4DC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429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0554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4283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DD8D6FB-95B3-4852-BB48-80936A26FC1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78589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1357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447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7299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8F6C2F6-402D-422C-BB49-ADCD5F8507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6324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6C7905A-2CC2-4593-BC50-F4A9103CA5F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5687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B47C592-32BF-47BB-9678-D5FB42722EA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188466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94759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256473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8041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D4DD0DF-53A0-4666-9689-6AAB81C47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55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BBB09A6-5E06-46D1-A99F-E344CBBF67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4983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7821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652978F1-131B-D240-94FD-AAC5FA42839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7CB6462-2E3C-1841-829B-CA50F4F9DC5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4259" name="Text Box 1">
            <a:extLst>
              <a:ext uri="{FF2B5EF4-FFF2-40B4-BE49-F238E27FC236}">
                <a16:creationId xmlns:a16="http://schemas.microsoft.com/office/drawing/2014/main" id="{34DB4397-4EE0-1E4C-A39C-17D216AFED5C}"/>
              </a:ext>
            </a:extLst>
          </p:cNvPr>
          <p:cNvSpPr>
            <a:spLocks noGrp="1" noRot="1" noChangeAspect="1" noChangeArrowheads="1" noTextEdit="1"/>
          </p:cNvSpPr>
          <p:nvPr>
            <p:ph type="sldImg"/>
          </p:nvPr>
        </p:nvSpPr>
        <p:spPr>
          <a:ln/>
        </p:spPr>
      </p:sp>
      <p:sp>
        <p:nvSpPr>
          <p:cNvPr id="224260" name="Text Box 2">
            <a:extLst>
              <a:ext uri="{FF2B5EF4-FFF2-40B4-BE49-F238E27FC236}">
                <a16:creationId xmlns:a16="http://schemas.microsoft.com/office/drawing/2014/main" id="{E969130D-368C-C844-A383-B4890C2A3B72}"/>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63902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3A816006-C666-EB42-9126-09AFA533D750}"/>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F4A6F-68D0-9A49-9978-9EC0023DD63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6307" name="Text Box 1">
            <a:extLst>
              <a:ext uri="{FF2B5EF4-FFF2-40B4-BE49-F238E27FC236}">
                <a16:creationId xmlns:a16="http://schemas.microsoft.com/office/drawing/2014/main" id="{6FA6BC76-DE1D-FB46-8EA4-0EBE0C94E712}"/>
              </a:ext>
            </a:extLst>
          </p:cNvPr>
          <p:cNvSpPr>
            <a:spLocks noGrp="1" noRot="1" noChangeAspect="1" noChangeArrowheads="1" noTextEdit="1"/>
          </p:cNvSpPr>
          <p:nvPr>
            <p:ph type="sldImg"/>
          </p:nvPr>
        </p:nvSpPr>
        <p:spPr>
          <a:xfrm>
            <a:off x="1179513" y="696913"/>
            <a:ext cx="4641850" cy="3481387"/>
          </a:xfrm>
          <a:ln/>
        </p:spPr>
      </p:sp>
      <p:sp>
        <p:nvSpPr>
          <p:cNvPr id="226308" name="Text Box 2">
            <a:extLst>
              <a:ext uri="{FF2B5EF4-FFF2-40B4-BE49-F238E27FC236}">
                <a16:creationId xmlns:a16="http://schemas.microsoft.com/office/drawing/2014/main" id="{713A38F6-89E6-264A-B5B4-35AAEE577A1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7125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35AA0AFC-A690-8547-82CB-F4F4614A8664}"/>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7" tIns="46514" rIns="93027" bIns="46514" anchor="b"/>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BE12E35-1183-CA44-BFAD-E264F60E8B6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8355" name="Text Box 1">
            <a:extLst>
              <a:ext uri="{FF2B5EF4-FFF2-40B4-BE49-F238E27FC236}">
                <a16:creationId xmlns:a16="http://schemas.microsoft.com/office/drawing/2014/main" id="{2C838713-E530-7C48-A2D5-FBBAF3865C83}"/>
              </a:ext>
            </a:extLst>
          </p:cNvPr>
          <p:cNvSpPr>
            <a:spLocks noGrp="1" noRot="1" noChangeAspect="1" noChangeArrowheads="1" noTextEdit="1"/>
          </p:cNvSpPr>
          <p:nvPr>
            <p:ph type="sldImg"/>
          </p:nvPr>
        </p:nvSpPr>
        <p:spPr>
          <a:xfrm>
            <a:off x="1179513" y="696913"/>
            <a:ext cx="4641850" cy="3481387"/>
          </a:xfrm>
          <a:ln/>
        </p:spPr>
      </p:sp>
      <p:sp>
        <p:nvSpPr>
          <p:cNvPr id="228356" name="Text Box 2">
            <a:extLst>
              <a:ext uri="{FF2B5EF4-FFF2-40B4-BE49-F238E27FC236}">
                <a16:creationId xmlns:a16="http://schemas.microsoft.com/office/drawing/2014/main" id="{B09D463D-E2D7-8043-9E95-CFD579039580}"/>
              </a:ext>
            </a:extLst>
          </p:cNvPr>
          <p:cNvSpPr>
            <a:spLocks noGrp="1" noChangeArrowheads="1"/>
          </p:cNvSpPr>
          <p:nvPr>
            <p:ph type="body" idx="1"/>
          </p:nvPr>
        </p:nvSpPr>
        <p:spPr>
          <a:xfrm>
            <a:off x="700088" y="4410075"/>
            <a:ext cx="559752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52247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19293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2129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4998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456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2118659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080707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0391818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150851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11818457"/>
      </p:ext>
    </p:extLst>
  </p:cSld>
  <p:clrMapOvr>
    <a:masterClrMapping/>
  </p:clrMapOvr>
  <p:transition spd="med">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505934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45575965"/>
      </p:ext>
    </p:extLst>
  </p:cSld>
  <p:clrMapOvr>
    <a:masterClrMapping/>
  </p:clrMapOvr>
  <p:transition spd="med">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823578791"/>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3845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419395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70492495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4052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2008445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0903446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6528234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29119916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3544795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36675988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7588376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781036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35307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50943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12863733"/>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1345656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2872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13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470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3551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4427038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850330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308262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976364896"/>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6139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880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5865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523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768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4621401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12/9/2021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292070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12/9/2021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416522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101672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31339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538602163"/>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7369644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309163076"/>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45416677"/>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5177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9384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16229144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7726090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3188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37485987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35470698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16672852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3815661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26140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1527879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12751697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6632099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1179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5379838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7150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10470500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9150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8795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07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1738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0208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043168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40013526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8798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0502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29339929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9030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5483836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5487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66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12/9/2021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128391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7614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7792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0360362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146733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6755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6573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16017370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18420174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421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522005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6" Type="http://schemas.openxmlformats.org/officeDocument/2006/relationships/image" Target="../media/image3.jpeg"/><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theme" Target="../theme/theme10.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jpe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image" Target="../media/image4.wmf"/><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5.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image" Target="../media/image1.emf"/><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heme" Target="../theme/theme9.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7162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12 – Transactions, Data Analysis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75" r:id="rId8"/>
    <p:sldLayoutId id="2147493940"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679073"/>
      </p:ext>
    </p:extLst>
  </p:cSld>
  <p:clrMap bg1="lt1" tx1="dk1" bg2="lt2" tx2="dk2" accent1="accent1" accent2="accent2" accent3="accent3" accent4="accent4" accent5="accent5" accent6="accent6" hlink="hlink" folHlink="folHlink"/>
  <p:sldLayoutIdLst>
    <p:sldLayoutId id="2147493954" r:id="rId1"/>
    <p:sldLayoutId id="2147493955" r:id="rId2"/>
    <p:sldLayoutId id="2147493956" r:id="rId3"/>
    <p:sldLayoutId id="2147493957" r:id="rId4"/>
    <p:sldLayoutId id="2147493958" r:id="rId5"/>
    <p:sldLayoutId id="2147493959" r:id="rId6"/>
    <p:sldLayoutId id="2147493960" r:id="rId7"/>
    <p:sldLayoutId id="2147493961" r:id="rId8"/>
    <p:sldLayoutId id="2147493962" r:id="rId9"/>
    <p:sldLayoutId id="2147493963" r:id="rId10"/>
    <p:sldLayoutId id="2147493964" r:id="rId11"/>
    <p:sldLayoutId id="2147493965" r:id="rId12"/>
    <p:sldLayoutId id="2147493966" r:id="rId13"/>
    <p:sldLayoutId id="214749396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12/9/2021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10" r:id="rId10"/>
    <p:sldLayoutId id="2147493873" r:id="rId11"/>
    <p:sldLayoutId id="2147493874"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 Introduction to Databases (F21): Lecture 12: Transactions, Data Analysis</a:t>
            </a:r>
            <a:r>
              <a:rPr lang="en-US" altLang="en-US" sz="1050" i="0" dirty="0">
                <a:solidFill>
                  <a:schemeClr val="bg1"/>
                </a:solidFill>
              </a:rPr>
              <a:t>		</a:t>
            </a: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59931265"/>
      </p:ext>
    </p:extLst>
  </p:cSld>
  <p:clrMap bg1="lt1" tx1="dk1" bg2="lt2" tx2="dk2" accent1="accent1" accent2="accent2" accent3="accent3" accent4="accent4" accent5="accent5" accent6="accent6" hlink="hlink" folHlink="folHlink"/>
  <p:sldLayoutIdLst>
    <p:sldLayoutId id="2147493877" r:id="rId1"/>
    <p:sldLayoutId id="2147493878" r:id="rId2"/>
    <p:sldLayoutId id="2147493879" r:id="rId3"/>
    <p:sldLayoutId id="2147493880" r:id="rId4"/>
    <p:sldLayoutId id="2147493881" r:id="rId5"/>
    <p:sldLayoutId id="2147493882" r:id="rId6"/>
    <p:sldLayoutId id="2147493883" r:id="rId7"/>
    <p:sldLayoutId id="2147493884" r:id="rId8"/>
    <p:sldLayoutId id="2147493885" r:id="rId9"/>
    <p:sldLayoutId id="2147493886" r:id="rId10"/>
    <p:sldLayoutId id="2147493887" r:id="rId11"/>
    <p:sldLayoutId id="214749394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12:</a:t>
            </a:r>
            <a:r>
              <a:rPr lang="en-US" altLang="en-US" sz="1050" i="1" baseline="0" dirty="0">
                <a:solidFill>
                  <a:schemeClr val="bg1"/>
                </a:solidFill>
              </a:rPr>
              <a:t> Transactions, Data Analysis	</a:t>
            </a: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097614930"/>
      </p:ext>
    </p:extLst>
  </p:cSld>
  <p:clrMap bg1="lt1" tx1="dk1" bg2="lt2" tx2="dk2" accent1="accent1" accent2="accent2" accent3="accent3" accent4="accent4" accent5="accent5" accent6="accent6" hlink="hlink" folHlink="folHlink"/>
  <p:sldLayoutIdLst>
    <p:sldLayoutId id="2147493889" r:id="rId1"/>
    <p:sldLayoutId id="2147493890" r:id="rId2"/>
    <p:sldLayoutId id="2147493891" r:id="rId3"/>
    <p:sldLayoutId id="2147493892" r:id="rId4"/>
    <p:sldLayoutId id="2147493893" r:id="rId5"/>
    <p:sldLayoutId id="2147493894" r:id="rId6"/>
    <p:sldLayoutId id="2147493895" r:id="rId7"/>
    <p:sldLayoutId id="2147493896" r:id="rId8"/>
    <p:sldLayoutId id="2147493897" r:id="rId9"/>
    <p:sldLayoutId id="2147493898" r:id="rId10"/>
    <p:sldLayoutId id="2147493899"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00842"/>
      </p:ext>
    </p:extLst>
  </p:cSld>
  <p:clrMap bg1="lt1" tx1="dk1" bg2="lt2" tx2="dk2" accent1="accent1" accent2="accent2" accent3="accent3" accent4="accent4" accent5="accent5" accent6="accent6" hlink="hlink" folHlink="folHlink"/>
  <p:sldLayoutIdLst>
    <p:sldLayoutId id="2147493901" r:id="rId1"/>
    <p:sldLayoutId id="2147493902" r:id="rId2"/>
    <p:sldLayoutId id="2147493903" r:id="rId3"/>
    <p:sldLayoutId id="2147493904" r:id="rId4"/>
    <p:sldLayoutId id="2147493905" r:id="rId5"/>
    <p:sldLayoutId id="2147493906" r:id="rId6"/>
    <p:sldLayoutId id="2147493907" r:id="rId7"/>
    <p:sldLayoutId id="2147493908" r:id="rId8"/>
    <p:sldLayoutId id="2147493909" r:id="rId9"/>
    <p:sldLayoutId id="2147493910" r:id="rId10"/>
    <p:sldLayoutId id="2147493911" r:id="rId11"/>
    <p:sldLayoutId id="2147493912" r:id="rId12"/>
    <p:sldLayoutId id="2147493913"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68505548"/>
      </p:ext>
    </p:extLst>
  </p:cSld>
  <p:clrMap bg1="lt1" tx1="dk1" bg2="lt2" tx2="dk2" accent1="accent1" accent2="accent2" accent3="accent3" accent4="accent4" accent5="accent5" accent6="accent6" hlink="hlink" folHlink="folHlink"/>
  <p:sldLayoutIdLst>
    <p:sldLayoutId id="2147493915" r:id="rId1"/>
    <p:sldLayoutId id="2147493916" r:id="rId2"/>
    <p:sldLayoutId id="2147493917" r:id="rId3"/>
    <p:sldLayoutId id="2147493918" r:id="rId4"/>
    <p:sldLayoutId id="2147493919" r:id="rId5"/>
    <p:sldLayoutId id="2147493920" r:id="rId6"/>
    <p:sldLayoutId id="2147493921" r:id="rId7"/>
    <p:sldLayoutId id="2147493922" r:id="rId8"/>
    <p:sldLayoutId id="2147493923" r:id="rId9"/>
    <p:sldLayoutId id="2147493924" r:id="rId10"/>
    <p:sldLayoutId id="2147493925"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896112"/>
      </p:ext>
    </p:extLst>
  </p:cSld>
  <p:clrMap bg1="lt1" tx1="dk1" bg2="lt2" tx2="dk2" accent1="accent1" accent2="accent2" accent3="accent3" accent4="accent4" accent5="accent5" accent6="accent6" hlink="hlink" folHlink="folHlink"/>
  <p:sldLayoutIdLst>
    <p:sldLayoutId id="2147493927" r:id="rId1"/>
    <p:sldLayoutId id="2147493928" r:id="rId2"/>
    <p:sldLayoutId id="2147493929" r:id="rId3"/>
    <p:sldLayoutId id="2147493930" r:id="rId4"/>
    <p:sldLayoutId id="2147493931" r:id="rId5"/>
    <p:sldLayoutId id="2147493932" r:id="rId6"/>
    <p:sldLayoutId id="2147493933" r:id="rId7"/>
    <p:sldLayoutId id="2147493934" r:id="rId8"/>
    <p:sldLayoutId id="2147493935" r:id="rId9"/>
    <p:sldLayoutId id="2147493936" r:id="rId10"/>
    <p:sldLayoutId id="2147493937" r:id="rId11"/>
    <p:sldLayoutId id="2147493938" r:id="rId12"/>
    <p:sldLayoutId id="2147493939"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12 – Big Data and Analytics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930607793"/>
      </p:ext>
    </p:extLst>
  </p:cSld>
  <p:clrMap bg1="lt1" tx1="dk1" bg2="lt2" tx2="dk2" accent1="accent1" accent2="accent2" accent3="accent3" accent4="accent4" accent5="accent5" accent6="accent6" hlink="hlink" folHlink="folHlink"/>
  <p:sldLayoutIdLst>
    <p:sldLayoutId id="2147493943" r:id="rId1"/>
    <p:sldLayoutId id="2147493944" r:id="rId2"/>
    <p:sldLayoutId id="2147493945" r:id="rId3"/>
    <p:sldLayoutId id="2147493946" r:id="rId4"/>
    <p:sldLayoutId id="2147493947" r:id="rId5"/>
    <p:sldLayoutId id="2147493948" r:id="rId6"/>
    <p:sldLayoutId id="2147493949" r:id="rId7"/>
    <p:sldLayoutId id="2147493950" r:id="rId8"/>
    <p:sldLayoutId id="2147493951" r:id="rId9"/>
    <p:sldLayoutId id="2147493952"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1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4.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6.xml"/></Relationships>
</file>

<file path=ppt/slides/_rels/slide130.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38.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38.xml"/><Relationship Id="rId4" Type="http://schemas.openxmlformats.org/officeDocument/2006/relationships/hyperlink" Target="https://en.wikipedia.org/wiki/Database_transaction"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38.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5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4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tiff"/><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90.xml"/></Relationships>
</file>

<file path=ppt/slides/_rels/slide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05.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9.xml"/><Relationship Id="rId4" Type="http://schemas.openxmlformats.org/officeDocument/2006/relationships/image" Target="../media/image40.svg"/></Relationships>
</file>

<file path=ppt/slides/_rels/slide6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9.xml"/><Relationship Id="rId4" Type="http://schemas.openxmlformats.org/officeDocument/2006/relationships/image" Target="../media/image43.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46.png"/><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9.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9.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9.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9.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9.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2.xml"/><Relationship Id="rId1" Type="http://schemas.openxmlformats.org/officeDocument/2006/relationships/slideLayout" Target="../slideLayouts/slideLayout62.xml"/><Relationship Id="rId4" Type="http://schemas.openxmlformats.org/officeDocument/2006/relationships/image" Target="../media/image59.emf"/></Relationships>
</file>

<file path=ppt/slides/_rels/slide9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3.xml"/><Relationship Id="rId1" Type="http://schemas.openxmlformats.org/officeDocument/2006/relationships/slideLayout" Target="../slideLayouts/slideLayout6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9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kumimoji="0" lang="en-US" altLang="en-US" sz="2800" b="0" i="1" u="none" strike="noStrike" kern="1200" cap="none" spc="0" normalizeH="0" baseline="0" noProof="0" dirty="0">
                <a:ln>
                  <a:noFill/>
                </a:ln>
                <a:effectLst/>
                <a:uLnTx/>
                <a:uFillTx/>
                <a:latin typeface="Calibri" charset="0"/>
                <a:ea typeface="ＭＳ Ｐゴシック" charset="-128"/>
                <a:cs typeface="+mn-cs"/>
              </a:rPr>
              <a:t>Lecture 12: Transactions, Analytics</a:t>
            </a:r>
            <a:endParaRPr lang="en-US" altLang="en-US" sz="28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2833333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5457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Cascadeless Schedules</a:t>
            </a:r>
          </a:p>
        </p:txBody>
      </p:sp>
      <p:sp>
        <p:nvSpPr>
          <p:cNvPr id="33795" name="Rectangle 3"/>
          <p:cNvSpPr>
            <a:spLocks noGrp="1" noChangeArrowheads="1"/>
          </p:cNvSpPr>
          <p:nvPr>
            <p:ph idx="1"/>
          </p:nvPr>
        </p:nvSpPr>
        <p:spPr>
          <a:xfrm>
            <a:off x="1662344" y="826873"/>
            <a:ext cx="5832629" cy="4025979"/>
          </a:xfrm>
        </p:spPr>
        <p:txBody>
          <a:bodyPr/>
          <a:lstStyle/>
          <a:p>
            <a:r>
              <a:rPr lang="en-US" altLang="en-US" b="1" dirty="0">
                <a:solidFill>
                  <a:srgbClr val="000099"/>
                </a:solidFill>
              </a:rPr>
              <a:t>Cascadeless</a:t>
            </a:r>
            <a:r>
              <a:rPr lang="en-US" altLang="en-US" b="1" i="1" dirty="0">
                <a:solidFill>
                  <a:srgbClr val="000099"/>
                </a:solidFill>
              </a:rPr>
              <a:t> </a:t>
            </a:r>
            <a:r>
              <a:rPr lang="en-US" altLang="en-US" b="1" dirty="0">
                <a:solidFill>
                  <a:srgbClr val="000099"/>
                </a:solidFill>
              </a:rPr>
              <a:t>schedules</a:t>
            </a:r>
            <a:r>
              <a:rPr lang="en-US" altLang="en-US" dirty="0"/>
              <a:t> — cascading rollbacks cannot occur;</a:t>
            </a:r>
          </a:p>
          <a:p>
            <a:pPr lvl="1"/>
            <a:r>
              <a:rPr lang="en-US" altLang="en-US" dirty="0"/>
              <a:t>For each pair of transactions </a:t>
            </a:r>
            <a:r>
              <a:rPr lang="en-US" altLang="en-US" i="1" dirty="0"/>
              <a:t>T</a:t>
            </a:r>
            <a:r>
              <a:rPr lang="en-US" altLang="en-US" i="1" baseline="-25000" dirty="0"/>
              <a:t>i</a:t>
            </a:r>
            <a:r>
              <a:rPr lang="en-US" altLang="en-US" i="1" dirty="0"/>
              <a:t> </a:t>
            </a:r>
            <a:r>
              <a:rPr lang="en-US" altLang="en-US" dirty="0"/>
              <a:t>and </a:t>
            </a:r>
            <a:r>
              <a:rPr lang="en-US" altLang="en-US" i="1" dirty="0"/>
              <a:t>T</a:t>
            </a:r>
            <a:r>
              <a:rPr lang="en-US" altLang="en-US" i="1" baseline="-25000" dirty="0"/>
              <a:t>j</a:t>
            </a:r>
            <a:r>
              <a:rPr lang="en-US" altLang="en-US" dirty="0"/>
              <a:t> such that </a:t>
            </a:r>
            <a:r>
              <a:rPr lang="en-US" altLang="en-US" i="1" dirty="0"/>
              <a:t>T</a:t>
            </a:r>
            <a:r>
              <a:rPr lang="en-US" altLang="en-US" i="1" baseline="-25000" dirty="0"/>
              <a:t>j</a:t>
            </a:r>
            <a:r>
              <a:rPr lang="en-US" altLang="en-US" dirty="0"/>
              <a:t>  reads a data item previously written by </a:t>
            </a:r>
            <a:r>
              <a:rPr lang="en-US" altLang="en-US" i="1" dirty="0"/>
              <a:t>T</a:t>
            </a:r>
            <a:r>
              <a:rPr lang="en-US" altLang="en-US" i="1" baseline="-25000" dirty="0"/>
              <a:t>i</a:t>
            </a:r>
            <a:r>
              <a:rPr lang="en-US" altLang="en-US" dirty="0"/>
              <a:t>, the commit operation of </a:t>
            </a:r>
            <a:r>
              <a:rPr lang="en-US" altLang="en-US" i="1" dirty="0"/>
              <a:t>T</a:t>
            </a:r>
            <a:r>
              <a:rPr lang="en-US" altLang="en-US" i="1" baseline="-25000" dirty="0"/>
              <a:t>i</a:t>
            </a:r>
            <a:r>
              <a:rPr lang="en-US" altLang="en-US" i="1" dirty="0"/>
              <a:t> </a:t>
            </a:r>
            <a:r>
              <a:rPr lang="en-US" altLang="en-US" dirty="0"/>
              <a:t> appears before the read operation of </a:t>
            </a:r>
            <a:r>
              <a:rPr lang="en-US" altLang="en-US" i="1" dirty="0"/>
              <a:t>T</a:t>
            </a:r>
            <a:r>
              <a:rPr lang="en-US" altLang="en-US" i="1" baseline="-25000" dirty="0"/>
              <a:t>j</a:t>
            </a:r>
            <a:r>
              <a:rPr lang="en-US" altLang="en-US" dirty="0"/>
              <a:t>.</a:t>
            </a:r>
          </a:p>
          <a:p>
            <a:r>
              <a:rPr lang="en-US" altLang="en-US" dirty="0"/>
              <a:t>Every Cascadeless schedule is also recoverable</a:t>
            </a:r>
          </a:p>
          <a:p>
            <a:r>
              <a:rPr lang="en-US" altLang="en-US" dirty="0"/>
              <a:t>It is desirable to restrict the schedules to those that are cascadeless</a:t>
            </a:r>
          </a:p>
        </p:txBody>
      </p:sp>
    </p:spTree>
    <p:extLst>
      <p:ext uri="{BB962C8B-B14F-4D97-AF65-F5344CB8AC3E}">
        <p14:creationId xmlns:p14="http://schemas.microsoft.com/office/powerpoint/2010/main" val="229235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a:t>
            </a:r>
          </a:p>
        </p:txBody>
      </p:sp>
      <p:sp>
        <p:nvSpPr>
          <p:cNvPr id="34819" name="Rectangle 3"/>
          <p:cNvSpPr>
            <a:spLocks noGrp="1" noChangeArrowheads="1"/>
          </p:cNvSpPr>
          <p:nvPr>
            <p:ph idx="1"/>
          </p:nvPr>
        </p:nvSpPr>
        <p:spPr>
          <a:xfrm>
            <a:off x="1635711" y="826873"/>
            <a:ext cx="5859262" cy="4025979"/>
          </a:xfrm>
        </p:spPr>
        <p:txBody>
          <a:bodyPr/>
          <a:lstStyle/>
          <a:p>
            <a:r>
              <a:rPr lang="en-US" altLang="en-US" dirty="0"/>
              <a:t>A database must provide a mechanism that will ensure that all possible schedules are </a:t>
            </a:r>
          </a:p>
          <a:p>
            <a:pPr lvl="1"/>
            <a:r>
              <a:rPr lang="en-US" altLang="en-US" dirty="0"/>
              <a:t>either conflict or view serializable, and </a:t>
            </a:r>
          </a:p>
          <a:p>
            <a:pPr lvl="1"/>
            <a:r>
              <a:rPr lang="en-US" altLang="en-US" dirty="0"/>
              <a:t>are recoverable and preferably cascadeless</a:t>
            </a:r>
          </a:p>
          <a:p>
            <a:r>
              <a:rPr lang="en-US" altLang="en-US" dirty="0"/>
              <a:t>A policy in which only one transaction can execute at a time generates serial schedules, but provides a poor degree of concurrency</a:t>
            </a:r>
          </a:p>
          <a:p>
            <a:pPr lvl="1"/>
            <a:r>
              <a:rPr lang="en-US" altLang="en-US" dirty="0"/>
              <a:t>Are serial schedules recoverable/</a:t>
            </a:r>
            <a:r>
              <a:rPr lang="en-US" altLang="en-US" dirty="0" err="1"/>
              <a:t>cascadeless</a:t>
            </a:r>
            <a:r>
              <a:rPr lang="en-US" altLang="en-US" dirty="0"/>
              <a:t>?</a:t>
            </a:r>
          </a:p>
          <a:p>
            <a:r>
              <a:rPr lang="en-US" altLang="en-US" dirty="0"/>
              <a:t>Testing a schedule for serializability </a:t>
            </a:r>
            <a:r>
              <a:rPr lang="en-US" altLang="en-US" i="1" dirty="0"/>
              <a:t>after</a:t>
            </a:r>
            <a:r>
              <a:rPr lang="en-US" altLang="en-US" dirty="0"/>
              <a:t> it has executed is a little too late!</a:t>
            </a:r>
          </a:p>
          <a:p>
            <a:r>
              <a:rPr lang="en-US" altLang="en-US" b="1" dirty="0">
                <a:solidFill>
                  <a:srgbClr val="000099"/>
                </a:solidFill>
              </a:rPr>
              <a:t>Goal</a:t>
            </a:r>
            <a:r>
              <a:rPr lang="en-US" altLang="en-US" dirty="0"/>
              <a:t> – to develop concurrency control protocols that will assure serializability.</a:t>
            </a:r>
          </a:p>
        </p:txBody>
      </p:sp>
    </p:spTree>
    <p:extLst>
      <p:ext uri="{BB962C8B-B14F-4D97-AF65-F5344CB8AC3E}">
        <p14:creationId xmlns:p14="http://schemas.microsoft.com/office/powerpoint/2010/main" val="2842362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Control (Cont.)</a:t>
            </a:r>
          </a:p>
        </p:txBody>
      </p:sp>
      <p:sp>
        <p:nvSpPr>
          <p:cNvPr id="35843" name="Rectangle 3"/>
          <p:cNvSpPr>
            <a:spLocks noGrp="1" noChangeArrowheads="1"/>
          </p:cNvSpPr>
          <p:nvPr>
            <p:ph idx="1"/>
          </p:nvPr>
        </p:nvSpPr>
        <p:spPr>
          <a:xfrm>
            <a:off x="1635712" y="826873"/>
            <a:ext cx="5852603" cy="4025979"/>
          </a:xfrm>
        </p:spPr>
        <p:txBody>
          <a:bodyPr/>
          <a:lstStyle/>
          <a:p>
            <a:r>
              <a:rPr lang="en-US" altLang="en-US" dirty="0"/>
              <a:t>Schedules must be conflict or view serializable, and recoverable, for the sake of database consistency, and preferably cascadeless.</a:t>
            </a:r>
          </a:p>
          <a:p>
            <a:r>
              <a:rPr lang="en-US" altLang="en-US" dirty="0"/>
              <a:t>A policy in which only one transaction can execute at a time generates serial schedules, but provides a poor degree of concurrency.</a:t>
            </a:r>
          </a:p>
          <a:p>
            <a:r>
              <a:rPr lang="en-US" altLang="en-US" dirty="0"/>
              <a:t>Concurrency-control schemes tradeoff between the amount of concurrency they allow and the amount of overhead that they incur.</a:t>
            </a:r>
          </a:p>
          <a:p>
            <a:r>
              <a:rPr lang="en-US" altLang="en-US" dirty="0"/>
              <a:t>Some schemes allow only conflict-serializable schedules to be generated, while others allow  view-serializable schedules that are not conflict-serializable.</a:t>
            </a:r>
          </a:p>
        </p:txBody>
      </p:sp>
    </p:spTree>
    <p:extLst>
      <p:ext uri="{BB962C8B-B14F-4D97-AF65-F5344CB8AC3E}">
        <p14:creationId xmlns:p14="http://schemas.microsoft.com/office/powerpoint/2010/main" val="31507337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extLst>
      <p:ext uri="{BB962C8B-B14F-4D97-AF65-F5344CB8AC3E}">
        <p14:creationId xmlns:p14="http://schemas.microsoft.com/office/powerpoint/2010/main" val="14756258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extLst>
      <p:ext uri="{BB962C8B-B14F-4D97-AF65-F5344CB8AC3E}">
        <p14:creationId xmlns:p14="http://schemas.microsoft.com/office/powerpoint/2010/main" val="178968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440232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Levels of Consistency</a:t>
            </a:r>
          </a:p>
        </p:txBody>
      </p:sp>
      <p:sp>
        <p:nvSpPr>
          <p:cNvPr id="2" name="Content Placeholder 1">
            <a:extLst>
              <a:ext uri="{FF2B5EF4-FFF2-40B4-BE49-F238E27FC236}">
                <a16:creationId xmlns:a16="http://schemas.microsoft.com/office/drawing/2014/main" id="{E247170A-C2C0-4F36-8AA4-43A13105431D}"/>
              </a:ext>
            </a:extLst>
          </p:cNvPr>
          <p:cNvSpPr>
            <a:spLocks noGrp="1"/>
          </p:cNvSpPr>
          <p:nvPr>
            <p:ph idx="1"/>
          </p:nvPr>
        </p:nvSpPr>
        <p:spPr>
          <a:xfrm>
            <a:off x="1662343" y="826873"/>
            <a:ext cx="5812655" cy="4025979"/>
          </a:xfrm>
        </p:spPr>
        <p:txBody>
          <a:bodyPr/>
          <a:lstStyle/>
          <a:p>
            <a:r>
              <a:rPr lang="en-US" dirty="0"/>
              <a:t>Lower degrees of consistency useful for gathering approximate</a:t>
            </a:r>
            <a:br>
              <a:rPr lang="en-US" dirty="0"/>
            </a:br>
            <a:r>
              <a:rPr lang="en-US" dirty="0"/>
              <a:t>information about the database </a:t>
            </a:r>
          </a:p>
          <a:p>
            <a:r>
              <a:rPr lang="en-US" dirty="0"/>
              <a:t>Warning: some database systems do not ensure serializable schedules by default</a:t>
            </a:r>
          </a:p>
          <a:p>
            <a:r>
              <a:rPr lang="en-US" dirty="0"/>
              <a:t>E.g., Oracle (and PostgreSQL prior to version 9) by default support a level of consistency called snapshot isolation (not part of the SQL standard)</a:t>
            </a:r>
          </a:p>
          <a:p>
            <a:endParaRPr lang="en-IN" dirty="0"/>
          </a:p>
        </p:txBody>
      </p:sp>
      <p:sp>
        <p:nvSpPr>
          <p:cNvPr id="39939" name="Rectangle 5"/>
          <p:cNvSpPr>
            <a:spLocks noChangeArrowheads="1"/>
          </p:cNvSpPr>
          <p:nvPr/>
        </p:nvSpPr>
        <p:spPr bwMode="auto">
          <a:xfrm>
            <a:off x="2003823" y="872728"/>
            <a:ext cx="5254228"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160677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Definition in SQL</a:t>
            </a:r>
          </a:p>
        </p:txBody>
      </p:sp>
      <p:sp>
        <p:nvSpPr>
          <p:cNvPr id="40963" name="Rectangle 3"/>
          <p:cNvSpPr>
            <a:spLocks noGrp="1" noChangeArrowheads="1"/>
          </p:cNvSpPr>
          <p:nvPr>
            <p:ph idx="1"/>
          </p:nvPr>
        </p:nvSpPr>
        <p:spPr>
          <a:xfrm>
            <a:off x="1622395" y="826873"/>
            <a:ext cx="5945819" cy="4025979"/>
          </a:xfrm>
        </p:spPr>
        <p:txBody>
          <a:bodyPr/>
          <a:lstStyle/>
          <a:p>
            <a:r>
              <a:rPr lang="en-US" altLang="en-US" dirty="0"/>
              <a:t>In SQL, a transaction begins implicitly.</a:t>
            </a:r>
          </a:p>
          <a:p>
            <a:r>
              <a:rPr lang="en-US" altLang="en-US" dirty="0"/>
              <a:t>A transaction in SQL ends by:</a:t>
            </a:r>
          </a:p>
          <a:p>
            <a:pPr lvl="1"/>
            <a:r>
              <a:rPr lang="en-US" altLang="en-US" b="1" dirty="0"/>
              <a:t>Commit work</a:t>
            </a:r>
            <a:r>
              <a:rPr lang="en-US" altLang="en-US" dirty="0"/>
              <a:t> commits current transaction and begins a new one.</a:t>
            </a:r>
          </a:p>
          <a:p>
            <a:pPr lvl="1"/>
            <a:r>
              <a:rPr lang="en-US" altLang="en-US" b="1" dirty="0"/>
              <a:t>Rollback work</a:t>
            </a:r>
            <a:r>
              <a:rPr lang="en-US" altLang="en-US" dirty="0"/>
              <a:t> causes current transaction to abort.</a:t>
            </a:r>
          </a:p>
          <a:p>
            <a:r>
              <a:rPr lang="en-US" altLang="en-US" dirty="0"/>
              <a:t>In almost all database systems, by default, every SQL statement also commits implicitly if it executes successfully</a:t>
            </a:r>
          </a:p>
          <a:p>
            <a:pPr lvl="1"/>
            <a:r>
              <a:rPr lang="en-US" altLang="en-US" dirty="0"/>
              <a:t>Implicit commit can be turned off by a database directive</a:t>
            </a:r>
          </a:p>
          <a:p>
            <a:pPr lvl="2"/>
            <a:r>
              <a:rPr lang="en-US" altLang="en-US" dirty="0"/>
              <a:t>E.g., in JDBC -- </a:t>
            </a:r>
            <a:r>
              <a:rPr lang="en-US" altLang="en-US" dirty="0" err="1"/>
              <a:t>connection.setAutoCommit</a:t>
            </a:r>
            <a:r>
              <a:rPr lang="en-US" altLang="en-US" dirty="0"/>
              <a:t>(false);</a:t>
            </a:r>
          </a:p>
          <a:p>
            <a:r>
              <a:rPr lang="en-US" altLang="en-US" dirty="0"/>
              <a:t>Isolation level can be set at database level</a:t>
            </a:r>
          </a:p>
          <a:p>
            <a:r>
              <a:rPr lang="en-US" altLang="en-US" dirty="0"/>
              <a:t>Isolation level can be changed at start of transaction</a:t>
            </a:r>
          </a:p>
          <a:p>
            <a:pPr lvl="2"/>
            <a:r>
              <a:rPr lang="en-US" altLang="en-US" dirty="0"/>
              <a:t>E.g.  In SQL </a:t>
            </a:r>
            <a:r>
              <a:rPr lang="en-US" altLang="en-US" b="1" dirty="0"/>
              <a:t>set transaction isolation level serializable</a:t>
            </a:r>
          </a:p>
          <a:p>
            <a:pPr lvl="2"/>
            <a:r>
              <a:rPr lang="en-US" altLang="en-US" dirty="0"/>
              <a:t>E.g. in JDBC --  </a:t>
            </a:r>
            <a:r>
              <a:rPr lang="en-US" altLang="en-US" dirty="0" err="1"/>
              <a:t>connection.setTransactionIsolation</a:t>
            </a:r>
            <a:r>
              <a:rPr lang="en-US" altLang="en-US" dirty="0"/>
              <a:t>(      </a:t>
            </a:r>
            <a:br>
              <a:rPr lang="en-US" altLang="en-US" dirty="0"/>
            </a:br>
            <a:r>
              <a:rPr lang="en-US" altLang="en-US" dirty="0"/>
              <a:t>                                     </a:t>
            </a:r>
            <a:r>
              <a:rPr lang="en-US" altLang="en-US" dirty="0" err="1"/>
              <a:t>Connection.TRANSACTION_SERIALIZABLE</a:t>
            </a:r>
            <a:r>
              <a:rPr lang="en-US" altLang="en-US" dirty="0"/>
              <a:t>)</a:t>
            </a:r>
          </a:p>
        </p:txBody>
      </p:sp>
    </p:spTree>
    <p:extLst>
      <p:ext uri="{BB962C8B-B14F-4D97-AF65-F5344CB8AC3E}">
        <p14:creationId xmlns:p14="http://schemas.microsoft.com/office/powerpoint/2010/main" val="1505453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ACAF-F04B-44BB-A5C2-EAE4A5FBD7DE}"/>
              </a:ext>
            </a:extLst>
          </p:cNvPr>
          <p:cNvSpPr>
            <a:spLocks noGrp="1"/>
          </p:cNvSpPr>
          <p:nvPr>
            <p:ph type="title"/>
          </p:nvPr>
        </p:nvSpPr>
        <p:spPr/>
        <p:txBody>
          <a:bodyPr/>
          <a:lstStyle/>
          <a:p>
            <a:r>
              <a:rPr lang="en-IN" dirty="0"/>
              <a:t>Implementation of Isolation Levels</a:t>
            </a:r>
          </a:p>
        </p:txBody>
      </p:sp>
      <p:sp>
        <p:nvSpPr>
          <p:cNvPr id="3" name="Content Placeholder 2">
            <a:extLst>
              <a:ext uri="{FF2B5EF4-FFF2-40B4-BE49-F238E27FC236}">
                <a16:creationId xmlns:a16="http://schemas.microsoft.com/office/drawing/2014/main" id="{96E06DFC-E228-4A51-A4C2-91BB66D41B27}"/>
              </a:ext>
            </a:extLst>
          </p:cNvPr>
          <p:cNvSpPr>
            <a:spLocks noGrp="1"/>
          </p:cNvSpPr>
          <p:nvPr>
            <p:ph idx="1"/>
          </p:nvPr>
        </p:nvSpPr>
        <p:spPr>
          <a:xfrm>
            <a:off x="1649027" y="826873"/>
            <a:ext cx="5805997" cy="4025979"/>
          </a:xfrm>
        </p:spPr>
        <p:txBody>
          <a:bodyPr/>
          <a:lstStyle/>
          <a:p>
            <a:r>
              <a:rPr lang="en-IN" dirty="0"/>
              <a:t>Locking</a:t>
            </a:r>
          </a:p>
          <a:p>
            <a:pPr lvl="1"/>
            <a:r>
              <a:rPr lang="en-IN" dirty="0"/>
              <a:t>Lock on whole database vs lock on items</a:t>
            </a:r>
          </a:p>
          <a:p>
            <a:pPr lvl="1"/>
            <a:r>
              <a:rPr lang="en-IN" dirty="0"/>
              <a:t>How long to hold lock?</a:t>
            </a:r>
          </a:p>
          <a:p>
            <a:pPr lvl="1"/>
            <a:r>
              <a:rPr lang="en-IN" dirty="0"/>
              <a:t>Shared vs exclusive locks</a:t>
            </a:r>
          </a:p>
          <a:p>
            <a:r>
              <a:rPr lang="en-IN" dirty="0"/>
              <a:t>Timestamps</a:t>
            </a:r>
          </a:p>
          <a:p>
            <a:pPr lvl="1"/>
            <a:r>
              <a:rPr lang="en-IN" dirty="0"/>
              <a:t>Transaction timestamp assigned e.g. when a transaction begins</a:t>
            </a:r>
          </a:p>
          <a:p>
            <a:pPr lvl="1"/>
            <a:r>
              <a:rPr lang="en-IN" dirty="0"/>
              <a:t>Data items store two timestamps</a:t>
            </a:r>
          </a:p>
          <a:p>
            <a:pPr lvl="2"/>
            <a:r>
              <a:rPr lang="en-IN" dirty="0"/>
              <a:t>Read timestamp</a:t>
            </a:r>
          </a:p>
          <a:p>
            <a:pPr lvl="2"/>
            <a:r>
              <a:rPr lang="en-IN" dirty="0"/>
              <a:t>Write timestamp</a:t>
            </a:r>
          </a:p>
          <a:p>
            <a:pPr lvl="1"/>
            <a:r>
              <a:rPr lang="en-IN" dirty="0"/>
              <a:t>Timestamps are used to detect out of order accesses</a:t>
            </a:r>
          </a:p>
          <a:p>
            <a:r>
              <a:rPr lang="en-IN" dirty="0"/>
              <a:t>Multiple versions of each data item</a:t>
            </a:r>
          </a:p>
          <a:p>
            <a:pPr lvl="1"/>
            <a:r>
              <a:rPr lang="en-IN" dirty="0"/>
              <a:t>Allow transactions to read from a “snapshot” of the database</a:t>
            </a:r>
          </a:p>
        </p:txBody>
      </p:sp>
    </p:spTree>
    <p:extLst>
      <p:ext uri="{BB962C8B-B14F-4D97-AF65-F5344CB8AC3E}">
        <p14:creationId xmlns:p14="http://schemas.microsoft.com/office/powerpoint/2010/main" val="301041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9923033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6548-0516-4E04-B705-F7A54C9E8ABE}"/>
              </a:ext>
            </a:extLst>
          </p:cNvPr>
          <p:cNvSpPr>
            <a:spLocks noGrp="1"/>
          </p:cNvSpPr>
          <p:nvPr>
            <p:ph type="title"/>
          </p:nvPr>
        </p:nvSpPr>
        <p:spPr/>
        <p:txBody>
          <a:bodyPr/>
          <a:lstStyle/>
          <a:p>
            <a:r>
              <a:rPr lang="en-IN" dirty="0"/>
              <a:t>Transactions as SQL Statements</a:t>
            </a:r>
          </a:p>
        </p:txBody>
      </p:sp>
      <p:sp>
        <p:nvSpPr>
          <p:cNvPr id="3" name="Content Placeholder 2">
            <a:extLst>
              <a:ext uri="{FF2B5EF4-FFF2-40B4-BE49-F238E27FC236}">
                <a16:creationId xmlns:a16="http://schemas.microsoft.com/office/drawing/2014/main" id="{F275E497-18AF-475A-B6A4-049AF234E8D0}"/>
              </a:ext>
            </a:extLst>
          </p:cNvPr>
          <p:cNvSpPr>
            <a:spLocks noGrp="1"/>
          </p:cNvSpPr>
          <p:nvPr>
            <p:ph idx="1"/>
          </p:nvPr>
        </p:nvSpPr>
        <p:spPr>
          <a:xfrm>
            <a:off x="1615736" y="752330"/>
            <a:ext cx="6161426" cy="4025979"/>
          </a:xfrm>
        </p:spPr>
        <p:txBody>
          <a:bodyPr/>
          <a:lstStyle/>
          <a:p>
            <a:r>
              <a:rPr lang="en-IN" dirty="0"/>
              <a:t>E.g., Transaction 1:</a:t>
            </a:r>
            <a:br>
              <a:rPr lang="en-IN" dirty="0"/>
            </a:br>
            <a:r>
              <a:rPr lang="en-IN" sz="1350" dirty="0"/>
              <a:t>   </a:t>
            </a:r>
            <a:r>
              <a:rPr lang="en-IN" b="1" dirty="0"/>
              <a:t>select</a:t>
            </a:r>
            <a:r>
              <a:rPr lang="en-IN" dirty="0"/>
              <a:t> </a:t>
            </a:r>
            <a:r>
              <a:rPr lang="en-IN" i="1" dirty="0"/>
              <a:t>ID, name  </a:t>
            </a:r>
            <a:r>
              <a:rPr lang="en-IN" dirty="0"/>
              <a:t> </a:t>
            </a:r>
            <a:r>
              <a:rPr lang="en-IN" b="1" dirty="0"/>
              <a:t>from  </a:t>
            </a:r>
            <a:r>
              <a:rPr lang="en-IN" i="1" dirty="0"/>
              <a:t>instructor   </a:t>
            </a:r>
            <a:r>
              <a:rPr lang="en-IN" b="1" dirty="0"/>
              <a:t>where</a:t>
            </a:r>
            <a:r>
              <a:rPr lang="en-IN" dirty="0"/>
              <a:t> </a:t>
            </a:r>
            <a:r>
              <a:rPr lang="en-IN" i="1" dirty="0"/>
              <a:t>salary</a:t>
            </a:r>
            <a:r>
              <a:rPr lang="en-IN" dirty="0"/>
              <a:t> &gt; 90000</a:t>
            </a:r>
            <a:endParaRPr lang="en-IN" sz="1350" dirty="0"/>
          </a:p>
          <a:p>
            <a:r>
              <a:rPr lang="en-IN" dirty="0"/>
              <a:t>E.g., Transaction 2:</a:t>
            </a:r>
            <a:br>
              <a:rPr lang="en-IN" dirty="0"/>
            </a:br>
            <a:r>
              <a:rPr lang="en-IN" dirty="0"/>
              <a:t>   </a:t>
            </a:r>
            <a:r>
              <a:rPr lang="en-IN" b="1" dirty="0"/>
              <a:t>insert into</a:t>
            </a:r>
            <a:r>
              <a:rPr lang="en-IN" dirty="0"/>
              <a:t> </a:t>
            </a:r>
            <a:r>
              <a:rPr lang="en-IN" i="1" dirty="0"/>
              <a:t>instructor</a:t>
            </a:r>
            <a:r>
              <a:rPr lang="en-IN" dirty="0"/>
              <a:t> </a:t>
            </a:r>
            <a:r>
              <a:rPr lang="en-IN" b="1" dirty="0"/>
              <a:t>values</a:t>
            </a:r>
            <a:r>
              <a:rPr lang="en-IN" dirty="0"/>
              <a:t> ('11111', 'James', 'Marketing', 100000)</a:t>
            </a:r>
          </a:p>
          <a:p>
            <a:r>
              <a:rPr lang="en-IN" dirty="0"/>
              <a:t>Suppose </a:t>
            </a:r>
          </a:p>
          <a:p>
            <a:pPr lvl="1"/>
            <a:r>
              <a:rPr lang="en-IN" dirty="0"/>
              <a:t>T1 starts, finds tuples salary &gt; 90000 using index and locks them</a:t>
            </a:r>
          </a:p>
          <a:p>
            <a:pPr lvl="1"/>
            <a:r>
              <a:rPr lang="en-IN" dirty="0"/>
              <a:t>And then T2 executes.  </a:t>
            </a:r>
          </a:p>
          <a:p>
            <a:pPr lvl="1"/>
            <a:r>
              <a:rPr lang="en-IN" dirty="0"/>
              <a:t>Do T1 and T2 conflict?  Does tuple level locking detect the conflict?</a:t>
            </a:r>
          </a:p>
          <a:p>
            <a:pPr lvl="1"/>
            <a:r>
              <a:rPr lang="en-IN" dirty="0"/>
              <a:t>Instance of the </a:t>
            </a:r>
            <a:r>
              <a:rPr lang="en-IN" b="1" dirty="0">
                <a:solidFill>
                  <a:srgbClr val="002060"/>
                </a:solidFill>
              </a:rPr>
              <a:t>phantom phenomenon</a:t>
            </a:r>
          </a:p>
          <a:p>
            <a:r>
              <a:rPr lang="en-IN" dirty="0"/>
              <a:t>Also consider T3 below, with Wu’s salary = 90000 </a:t>
            </a:r>
            <a:br>
              <a:rPr lang="en-IN" dirty="0"/>
            </a:br>
            <a:r>
              <a:rPr lang="en-IN" sz="1350" dirty="0"/>
              <a:t>    </a:t>
            </a:r>
            <a:r>
              <a:rPr lang="en-IN" sz="1350" b="1" dirty="0"/>
              <a:t>update</a:t>
            </a:r>
            <a:r>
              <a:rPr lang="en-IN" sz="1350" dirty="0"/>
              <a:t> </a:t>
            </a:r>
            <a:r>
              <a:rPr lang="en-IN" sz="1350" i="1" dirty="0"/>
              <a:t>instructor</a:t>
            </a:r>
            <a:br>
              <a:rPr lang="en-IN" sz="1350" dirty="0"/>
            </a:br>
            <a:r>
              <a:rPr lang="en-IN" sz="1350" dirty="0"/>
              <a:t>    </a:t>
            </a:r>
            <a:r>
              <a:rPr lang="en-IN" sz="1350" b="1" dirty="0"/>
              <a:t>set</a:t>
            </a:r>
            <a:r>
              <a:rPr lang="en-IN" sz="1350" dirty="0"/>
              <a:t> </a:t>
            </a:r>
            <a:r>
              <a:rPr lang="en-IN" sz="1350" i="1" dirty="0"/>
              <a:t>salary</a:t>
            </a:r>
            <a:r>
              <a:rPr lang="en-IN" sz="1350" dirty="0"/>
              <a:t> = </a:t>
            </a:r>
            <a:r>
              <a:rPr lang="en-IN" sz="1350" i="1" dirty="0"/>
              <a:t>salary</a:t>
            </a:r>
            <a:r>
              <a:rPr lang="en-IN" sz="1350" dirty="0"/>
              <a:t> * 1.1</a:t>
            </a:r>
            <a:br>
              <a:rPr lang="en-IN" sz="1350" dirty="0"/>
            </a:br>
            <a:r>
              <a:rPr lang="en-IN" sz="1350" dirty="0"/>
              <a:t>    </a:t>
            </a:r>
            <a:r>
              <a:rPr lang="en-IN" sz="1350" b="1" dirty="0"/>
              <a:t>where</a:t>
            </a:r>
            <a:r>
              <a:rPr lang="en-IN" sz="1350" dirty="0"/>
              <a:t> </a:t>
            </a:r>
            <a:r>
              <a:rPr lang="en-IN" sz="1350" i="1" dirty="0"/>
              <a:t>name</a:t>
            </a:r>
            <a:r>
              <a:rPr lang="en-IN" sz="1350" dirty="0"/>
              <a:t> = 'Wu’ </a:t>
            </a:r>
          </a:p>
          <a:p>
            <a:r>
              <a:rPr lang="en-IN" dirty="0"/>
              <a:t>Key idea:  Detect “</a:t>
            </a:r>
            <a:r>
              <a:rPr lang="en-IN" b="1" dirty="0">
                <a:solidFill>
                  <a:srgbClr val="002060"/>
                </a:solidFill>
              </a:rPr>
              <a:t>predicate</a:t>
            </a:r>
            <a:r>
              <a:rPr lang="en-IN" dirty="0"/>
              <a:t>” conflicts, and use some form of  “</a:t>
            </a:r>
            <a:r>
              <a:rPr lang="en-IN" b="1" dirty="0">
                <a:solidFill>
                  <a:srgbClr val="002060"/>
                </a:solidFill>
              </a:rPr>
              <a:t>predicate locking</a:t>
            </a:r>
            <a:r>
              <a:rPr lang="en-IN" dirty="0"/>
              <a:t>”</a:t>
            </a:r>
          </a:p>
        </p:txBody>
      </p:sp>
    </p:spTree>
    <p:extLst>
      <p:ext uri="{BB962C8B-B14F-4D97-AF65-F5344CB8AC3E}">
        <p14:creationId xmlns:p14="http://schemas.microsoft.com/office/powerpoint/2010/main" val="2631256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4">
            <a:extLst>
              <a:ext uri="{FF2B5EF4-FFF2-40B4-BE49-F238E27FC236}">
                <a16:creationId xmlns:a16="http://schemas.microsoft.com/office/drawing/2014/main" id="{069FEA09-E9B8-9E4A-BBAB-6B404EB2DE28}"/>
              </a:ext>
            </a:extLst>
          </p:cNvPr>
          <p:cNvSpPr>
            <a:spLocks noGrp="1"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Trading Consistency for Availability</a:t>
            </a:r>
          </a:p>
        </p:txBody>
      </p:sp>
      <p:sp>
        <p:nvSpPr>
          <p:cNvPr id="221186" name="Rectangle 5">
            <a:extLst>
              <a:ext uri="{FF2B5EF4-FFF2-40B4-BE49-F238E27FC236}">
                <a16:creationId xmlns:a16="http://schemas.microsoft.com/office/drawing/2014/main" id="{B69156E3-4EB3-4C41-B513-B33C5F1BAB61}"/>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3253451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5">
            <a:extLst>
              <a:ext uri="{FF2B5EF4-FFF2-40B4-BE49-F238E27FC236}">
                <a16:creationId xmlns:a16="http://schemas.microsoft.com/office/drawing/2014/main" id="{4710E90F-8363-0B44-BF12-1A84943CA09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What is Consistency?</a:t>
            </a:r>
          </a:p>
        </p:txBody>
      </p:sp>
      <p:sp>
        <p:nvSpPr>
          <p:cNvPr id="222210" name="Rectangle 6">
            <a:extLst>
              <a:ext uri="{FF2B5EF4-FFF2-40B4-BE49-F238E27FC236}">
                <a16:creationId xmlns:a16="http://schemas.microsoft.com/office/drawing/2014/main" id="{0D5CA1E6-7A68-504D-A74A-4D2A6E796FD9}"/>
              </a:ext>
            </a:extLst>
          </p:cNvPr>
          <p:cNvSpPr>
            <a:spLocks noGrp="1" noChangeArrowheads="1"/>
          </p:cNvSpPr>
          <p:nvPr>
            <p:ph type="body" idx="1"/>
          </p:nvPr>
        </p:nvSpPr>
        <p:spPr/>
        <p:txBody>
          <a:bodyPr/>
          <a:lstStyle/>
          <a:p>
            <a:r>
              <a:rPr lang="en-US" altLang="en-US"/>
              <a:t>Consistency in Databases (ACID):</a:t>
            </a:r>
          </a:p>
          <a:p>
            <a:pPr lvl="1"/>
            <a:r>
              <a:rPr lang="en-US" altLang="en-US">
                <a:ea typeface="ＭＳ Ｐゴシック" panose="020B0600070205080204" pitchFamily="34" charset="-128"/>
              </a:rPr>
              <a:t>Database has a set of integrity constraints</a:t>
            </a:r>
          </a:p>
          <a:p>
            <a:pPr lvl="1"/>
            <a:r>
              <a:rPr lang="en-US" altLang="en-US">
                <a:ea typeface="ＭＳ Ｐゴシック" panose="020B0600070205080204" pitchFamily="34" charset="-128"/>
              </a:rPr>
              <a:t>A consistent database state is one where all integrity constraints are satisfied</a:t>
            </a:r>
          </a:p>
          <a:p>
            <a:pPr lvl="1"/>
            <a:r>
              <a:rPr lang="en-US" altLang="en-US">
                <a:ea typeface="ＭＳ Ｐゴシック" panose="020B0600070205080204" pitchFamily="34" charset="-128"/>
              </a:rPr>
              <a:t>Each transaction run individually on a consistent database state must leave the database in a consistent state</a:t>
            </a:r>
          </a:p>
          <a:p>
            <a:r>
              <a:rPr lang="en-US" altLang="en-US"/>
              <a:t>Consistency in distributed systems with replication</a:t>
            </a:r>
          </a:p>
          <a:p>
            <a:pPr lvl="1"/>
            <a:r>
              <a:rPr lang="en-US" altLang="en-US">
                <a:ea typeface="ＭＳ Ｐゴシック" panose="020B0600070205080204" pitchFamily="34" charset="-128"/>
              </a:rPr>
              <a:t>Strong consistency: a schedule with read and write operations on a replicated object should give results and final state equivalent to some schedule on a single copy of the object, with order of operations from a single site preserved</a:t>
            </a:r>
          </a:p>
          <a:p>
            <a:pPr lvl="1"/>
            <a:r>
              <a:rPr lang="en-US" altLang="en-US">
                <a:ea typeface="ＭＳ Ｐゴシック" panose="020B0600070205080204" pitchFamily="34" charset="-128"/>
              </a:rPr>
              <a:t>Weak consistency (several forms)</a:t>
            </a:r>
          </a:p>
        </p:txBody>
      </p:sp>
    </p:spTree>
    <p:extLst>
      <p:ext uri="{BB962C8B-B14F-4D97-AF65-F5344CB8AC3E}">
        <p14:creationId xmlns:p14="http://schemas.microsoft.com/office/powerpoint/2010/main" val="33359058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5">
            <a:extLst>
              <a:ext uri="{FF2B5EF4-FFF2-40B4-BE49-F238E27FC236}">
                <a16:creationId xmlns:a16="http://schemas.microsoft.com/office/drawing/2014/main" id="{459919F4-AD27-7E40-A447-2152E3013170}"/>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Availability</a:t>
            </a:r>
          </a:p>
        </p:txBody>
      </p:sp>
      <p:sp>
        <p:nvSpPr>
          <p:cNvPr id="223234" name="Rectangle 6">
            <a:extLst>
              <a:ext uri="{FF2B5EF4-FFF2-40B4-BE49-F238E27FC236}">
                <a16:creationId xmlns:a16="http://schemas.microsoft.com/office/drawing/2014/main" id="{4CBD12F3-09E4-8B4E-81AE-9255617EDF7A}"/>
              </a:ext>
            </a:extLst>
          </p:cNvPr>
          <p:cNvSpPr>
            <a:spLocks noGrp="1" noChangeArrowheads="1"/>
          </p:cNvSpPr>
          <p:nvPr>
            <p:ph type="body" idx="1"/>
          </p:nvPr>
        </p:nvSpPr>
        <p:spPr/>
        <p:txBody>
          <a:bodyPr/>
          <a:lstStyle/>
          <a:p>
            <a:r>
              <a:rPr lang="en-US" altLang="en-US"/>
              <a:t>Traditionally, availability of centralized server</a:t>
            </a:r>
          </a:p>
          <a:p>
            <a:r>
              <a:rPr lang="en-US" altLang="en-US"/>
              <a:t>For distributed systems, availability of system to process requests</a:t>
            </a:r>
          </a:p>
          <a:p>
            <a:pPr lvl="1"/>
            <a:r>
              <a:rPr lang="en-US" altLang="en-US">
                <a:ea typeface="ＭＳ Ｐゴシック" panose="020B0600070205080204" pitchFamily="34" charset="-128"/>
              </a:rPr>
              <a:t>For large system, at almost any point in time there’s a good chance that</a:t>
            </a:r>
          </a:p>
          <a:p>
            <a:pPr lvl="2"/>
            <a:r>
              <a:rPr lang="en-US" altLang="en-US">
                <a:ea typeface="ＭＳ Ｐゴシック" panose="020B0600070205080204" pitchFamily="34" charset="-128"/>
              </a:rPr>
              <a:t>a node is down or even</a:t>
            </a:r>
          </a:p>
          <a:p>
            <a:pPr lvl="2"/>
            <a:r>
              <a:rPr lang="en-US" altLang="en-US">
                <a:ea typeface="ＭＳ Ｐゴシック" panose="020B0600070205080204" pitchFamily="34" charset="-128"/>
              </a:rPr>
              <a:t>Network partitioning</a:t>
            </a:r>
          </a:p>
          <a:p>
            <a:r>
              <a:rPr lang="en-US" altLang="en-US"/>
              <a:t>Distributed consensus algorithms will block during partitions to ensure consistency</a:t>
            </a:r>
          </a:p>
          <a:p>
            <a:pPr lvl="1"/>
            <a:r>
              <a:rPr lang="en-US" altLang="en-US">
                <a:ea typeface="ＭＳ Ｐゴシック" panose="020B0600070205080204" pitchFamily="34" charset="-128"/>
              </a:rPr>
              <a:t>Many applications require continued operation even during a network partition</a:t>
            </a:r>
          </a:p>
          <a:p>
            <a:pPr lvl="2"/>
            <a:r>
              <a:rPr lang="en-US" altLang="en-US">
                <a:ea typeface="ＭＳ Ｐゴシック" panose="020B0600070205080204" pitchFamily="34" charset="-128"/>
              </a:rPr>
              <a:t>Even at cost of consistency</a:t>
            </a:r>
          </a:p>
        </p:txBody>
      </p:sp>
    </p:spTree>
    <p:extLst>
      <p:ext uri="{BB962C8B-B14F-4D97-AF65-F5344CB8AC3E}">
        <p14:creationId xmlns:p14="http://schemas.microsoft.com/office/powerpoint/2010/main" val="9062648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B739D383-8E53-1546-AA16-8C5203644990}"/>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Brewer’s CAP Theorem</a:t>
            </a:r>
          </a:p>
        </p:txBody>
      </p:sp>
      <p:sp>
        <p:nvSpPr>
          <p:cNvPr id="225282" name="Rectangle 2">
            <a:extLst>
              <a:ext uri="{FF2B5EF4-FFF2-40B4-BE49-F238E27FC236}">
                <a16:creationId xmlns:a16="http://schemas.microsoft.com/office/drawing/2014/main" id="{2B37A78B-1E70-A445-9522-06BA993D46E9}"/>
              </a:ext>
            </a:extLst>
          </p:cNvPr>
          <p:cNvSpPr>
            <a:spLocks noGrp="1" noChangeArrowheads="1"/>
          </p:cNvSpPr>
          <p:nvPr>
            <p:ph idx="4294967295"/>
          </p:nvPr>
        </p:nvSpPr>
        <p:spPr/>
        <p:txBody>
          <a:bodyPr/>
          <a:lstStyle/>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Three properties of a system</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Consistency (all copies have same value)</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Availability (system can run even if parts have failed)</a:t>
            </a:r>
          </a:p>
          <a:p>
            <a:pPr marL="801291" lvl="2"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Via replication</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Partitions (network can break into two or more parts, each with active systems that can’t talk to other parts)</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Brewer’s CAP “Theorem”: You can have at most two of these three properties for any system</a:t>
            </a:r>
          </a:p>
          <a:p>
            <a:pPr marL="255985" indent="-255985">
              <a:lnSpc>
                <a:spcPct val="80000"/>
              </a:lnSpc>
              <a:spcBef>
                <a:spcPts val="525"/>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t>Very large systems will partition at some point</a:t>
            </a:r>
          </a:p>
          <a:p>
            <a:pPr marL="501254" lvl="1" indent="-244079">
              <a:lnSpc>
                <a:spcPct val="80000"/>
              </a:lnSpc>
              <a:buClr>
                <a:srgbClr val="3B812F"/>
              </a:buClr>
              <a:buSzPct val="60000"/>
              <a:buNone/>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latin typeface="Wingdings" pitchFamily="2" charset="2"/>
                <a:ea typeface="ＭＳ Ｐゴシック" panose="020B0600070205080204" pitchFamily="34" charset="-128"/>
              </a:rPr>
              <a:t></a:t>
            </a:r>
            <a:r>
              <a:rPr lang="en-US" altLang="en-US" sz="1500">
                <a:ea typeface="ＭＳ Ｐゴシック" panose="020B0600070205080204" pitchFamily="34" charset="-128"/>
              </a:rPr>
              <a:t>Choose one of consistency or availablity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Traditional database choose consistency</a:t>
            </a:r>
          </a:p>
          <a:p>
            <a:pPr marL="501254" lvl="1" indent="-244079">
              <a:lnSpc>
                <a:spcPct val="80000"/>
              </a:lnSpc>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00">
                <a:ea typeface="ＭＳ Ｐゴシック" panose="020B0600070205080204" pitchFamily="34" charset="-128"/>
              </a:rPr>
              <a:t>Most Web applications choose availability</a:t>
            </a:r>
          </a:p>
          <a:p>
            <a:pPr marL="801291" lvl="2" indent="-244079">
              <a:lnSpc>
                <a:spcPct val="80000"/>
              </a:lnSpc>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a:ea typeface="ＭＳ Ｐゴシック" panose="020B0600070205080204" pitchFamily="34" charset="-128"/>
              </a:rPr>
              <a:t>Except for specific parts such as order processing</a:t>
            </a:r>
          </a:p>
        </p:txBody>
      </p:sp>
    </p:spTree>
    <p:extLst>
      <p:ext uri="{BB962C8B-B14F-4D97-AF65-F5344CB8AC3E}">
        <p14:creationId xmlns:p14="http://schemas.microsoft.com/office/powerpoint/2010/main" val="25373651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1">
            <a:extLst>
              <a:ext uri="{FF2B5EF4-FFF2-40B4-BE49-F238E27FC236}">
                <a16:creationId xmlns:a16="http://schemas.microsoft.com/office/drawing/2014/main" id="{7D3D323F-EABA-8F47-A510-3A6FCFD501CD}"/>
              </a:ext>
            </a:extLst>
          </p:cNvPr>
          <p:cNvSpPr txBox="1">
            <a:spLocks noChangeArrowheads="1"/>
          </p:cNvSpPr>
          <p:nvPr/>
        </p:nvSpPr>
        <p:spPr bwMode="auto">
          <a:xfrm>
            <a:off x="1527573" y="250031"/>
            <a:ext cx="6088856"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a:spcBef>
                <a:spcPct val="35000"/>
              </a:spcBef>
              <a:buClr>
                <a:schemeClr val="tx2"/>
              </a:buClr>
              <a:buSzPct val="90000"/>
              <a:buFont typeface="Monotype Sorts" pitchFamily="2" charset="2"/>
              <a:buChar char="n"/>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2" charset="2"/>
              <a:buNone/>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endParaRPr kumimoji="0" lang="en-US" altLang="en-US" sz="3150" b="0" i="0" u="none" strike="noStrike" kern="1200" cap="none" spc="0" normalizeH="0" baseline="0" noProof="0">
              <a:ln>
                <a:noFill/>
              </a:ln>
              <a:solidFill>
                <a:srgbClr val="006633"/>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227330" name="Title 3">
            <a:extLst>
              <a:ext uri="{FF2B5EF4-FFF2-40B4-BE49-F238E27FC236}">
                <a16:creationId xmlns:a16="http://schemas.microsoft.com/office/drawing/2014/main" id="{E113620B-C6BA-3641-A009-A7EF92185EF8}"/>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Eventual Consistency</a:t>
            </a:r>
          </a:p>
        </p:txBody>
      </p:sp>
      <p:sp>
        <p:nvSpPr>
          <p:cNvPr id="227331" name="Rectangle 2">
            <a:extLst>
              <a:ext uri="{FF2B5EF4-FFF2-40B4-BE49-F238E27FC236}">
                <a16:creationId xmlns:a16="http://schemas.microsoft.com/office/drawing/2014/main" id="{1ADE3B35-9054-EF4D-90EB-E860BAA01457}"/>
              </a:ext>
            </a:extLst>
          </p:cNvPr>
          <p:cNvSpPr>
            <a:spLocks noGrp="1" noChangeArrowheads="1"/>
          </p:cNvSpPr>
          <p:nvPr>
            <p:ph type="body" idx="1"/>
          </p:nvPr>
        </p:nvSpPr>
        <p:spPr/>
        <p:txBody>
          <a:bodyPr/>
          <a:lstStyle/>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When no updates occur for a long period of time, eventually all updates will propagate through the system and all the nodes will be consistent</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For a given accepted update and a given node, eventually either the update reaches the node or the node is removed from service</a:t>
            </a:r>
          </a:p>
          <a:p>
            <a:pPr marL="255985" indent="-255985">
              <a:spcBef>
                <a:spcPts val="431"/>
              </a:spcBef>
              <a:buClr>
                <a:srgbClr val="CC9900"/>
              </a:buClr>
              <a:buSzPct val="65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575"/>
              <a:t>Known as </a:t>
            </a:r>
            <a:r>
              <a:rPr lang="en-US" altLang="en-US" sz="1575" b="1"/>
              <a:t>BASE</a:t>
            </a:r>
            <a:r>
              <a:rPr lang="en-US" altLang="en-US" sz="1575"/>
              <a:t> (</a:t>
            </a:r>
            <a:r>
              <a:rPr lang="en-US" altLang="en-US" sz="1575" b="1"/>
              <a:t>B</a:t>
            </a:r>
            <a:r>
              <a:rPr lang="en-US" altLang="en-US" sz="1575"/>
              <a:t>asically </a:t>
            </a:r>
            <a:r>
              <a:rPr lang="en-US" altLang="en-US" sz="1575" b="1"/>
              <a:t>A</a:t>
            </a:r>
            <a:r>
              <a:rPr lang="en-US" altLang="en-US" sz="1575"/>
              <a:t>vailable, </a:t>
            </a:r>
            <a:r>
              <a:rPr lang="en-US" altLang="en-US" sz="1575" b="1"/>
              <a:t>S</a:t>
            </a:r>
            <a:r>
              <a:rPr lang="en-US" altLang="en-US" sz="1575"/>
              <a:t>oft state, </a:t>
            </a:r>
            <a:r>
              <a:rPr lang="en-US" altLang="en-US" sz="1575" b="1"/>
              <a:t>E</a:t>
            </a:r>
            <a:r>
              <a:rPr lang="en-US" altLang="en-US" sz="1575"/>
              <a:t>ventual consistency), as opposed to ACID</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Soft state</a:t>
            </a:r>
            <a:r>
              <a:rPr lang="en-US" altLang="en-US" sz="1650">
                <a:ea typeface="ＭＳ Ｐゴシック" panose="020B0600070205080204" pitchFamily="34" charset="-128"/>
              </a:rPr>
              <a:t>: copies of a data item may be inconsistent</a:t>
            </a:r>
          </a:p>
          <a:p>
            <a:pPr marL="501254" lvl="1" indent="-244079">
              <a:spcBef>
                <a:spcPts val="413"/>
              </a:spcBef>
              <a:buClr>
                <a:srgbClr val="3B812F"/>
              </a:buClr>
              <a:buSzPct val="60000"/>
              <a:buFont typeface="Wingdings" pitchFamily="2" charset="2"/>
              <a:buChar char=""/>
              <a:tabLst>
                <a:tab pos="683419" algn="l"/>
                <a:tab pos="1369219" algn="l"/>
                <a:tab pos="2055019" algn="l"/>
                <a:tab pos="2740819" algn="l"/>
                <a:tab pos="3426619" algn="l"/>
                <a:tab pos="4112419" algn="l"/>
                <a:tab pos="4798219" algn="l"/>
                <a:tab pos="5484019" algn="l"/>
                <a:tab pos="6169819" algn="l"/>
                <a:tab pos="6855619" algn="l"/>
                <a:tab pos="7541419" algn="l"/>
              </a:tabLst>
            </a:pPr>
            <a:r>
              <a:rPr lang="en-US" altLang="en-US" sz="1650" b="1">
                <a:ea typeface="ＭＳ Ｐゴシック" panose="020B0600070205080204" pitchFamily="34" charset="-128"/>
              </a:rPr>
              <a:t>Eventually Consistent</a:t>
            </a:r>
            <a:r>
              <a:rPr lang="en-US" altLang="en-US" sz="1650">
                <a:ea typeface="ＭＳ Ｐゴシック" panose="020B0600070205080204" pitchFamily="34" charset="-128"/>
              </a:rPr>
              <a:t> – copies becomes consistent at some later time if there are no more updates to that data item</a:t>
            </a:r>
            <a:br>
              <a:rPr lang="en-US" altLang="en-US" sz="1650">
                <a:ea typeface="ＭＳ Ｐゴシック" panose="020B0600070205080204" pitchFamily="34" charset="-128"/>
              </a:rPr>
            </a:b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650053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a:extLst>
              <a:ext uri="{FF2B5EF4-FFF2-40B4-BE49-F238E27FC236}">
                <a16:creationId xmlns:a16="http://schemas.microsoft.com/office/drawing/2014/main" id="{13B73A67-36FE-534F-9D19-F07846612597}"/>
              </a:ext>
            </a:extLst>
          </p:cNvPr>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r>
              <a:rPr lang="en-US" altLang="en-US">
                <a:effectLst/>
              </a:rPr>
              <a:t>Availability vs Latency</a:t>
            </a:r>
          </a:p>
        </p:txBody>
      </p:sp>
      <p:sp>
        <p:nvSpPr>
          <p:cNvPr id="229378" name="Content Placeholder 2">
            <a:extLst>
              <a:ext uri="{FF2B5EF4-FFF2-40B4-BE49-F238E27FC236}">
                <a16:creationId xmlns:a16="http://schemas.microsoft.com/office/drawing/2014/main" id="{A1EA1C3B-9E46-B64A-9A57-5E103A5DABE4}"/>
              </a:ext>
            </a:extLst>
          </p:cNvPr>
          <p:cNvSpPr>
            <a:spLocks noGrp="1" noChangeArrowheads="1"/>
          </p:cNvSpPr>
          <p:nvPr>
            <p:ph idx="4294967295"/>
          </p:nvPr>
        </p:nvSpPr>
        <p:spPr>
          <a:xfrm>
            <a:off x="1753791" y="820342"/>
            <a:ext cx="6034088" cy="3677840"/>
          </a:xfrm>
        </p:spPr>
        <p:txBody>
          <a:bodyPr/>
          <a:lstStyle/>
          <a:p>
            <a:pPr marL="171450" indent="-171450">
              <a:lnSpc>
                <a:spcPct val="90000"/>
              </a:lnSpc>
            </a:pPr>
            <a:r>
              <a:rPr lang="en-US" altLang="en-US" sz="1650"/>
              <a:t>CAP theorem only matters when there is a partition</a:t>
            </a:r>
          </a:p>
          <a:p>
            <a:pPr marL="342900" lvl="1" indent="-171450">
              <a:lnSpc>
                <a:spcPct val="90000"/>
              </a:lnSpc>
            </a:pPr>
            <a:r>
              <a:rPr lang="en-US" altLang="en-US" sz="1650">
                <a:ea typeface="ＭＳ Ｐゴシック" panose="020B0600070205080204" pitchFamily="34" charset="-128"/>
              </a:rPr>
              <a:t>Even if partitions are rare, applications may trade off consistency for latency</a:t>
            </a:r>
          </a:p>
          <a:p>
            <a:pPr marL="514350" lvl="2">
              <a:lnSpc>
                <a:spcPct val="90000"/>
              </a:lnSpc>
            </a:pPr>
            <a:r>
              <a:rPr lang="en-US" altLang="en-US" sz="1500">
                <a:ea typeface="ＭＳ Ｐゴシック" panose="020B0600070205080204" pitchFamily="34" charset="-128"/>
              </a:rPr>
              <a:t>E.g. PNUTS allows inconsistent reads to reduce latency</a:t>
            </a:r>
          </a:p>
          <a:p>
            <a:pPr marL="685800" lvl="3">
              <a:lnSpc>
                <a:spcPct val="90000"/>
              </a:lnSpc>
            </a:pPr>
            <a:r>
              <a:rPr lang="en-US" altLang="en-US">
                <a:ea typeface="ＭＳ Ｐゴシック" panose="020B0600070205080204" pitchFamily="34" charset="-128"/>
              </a:rPr>
              <a:t>Critical for many applications</a:t>
            </a:r>
          </a:p>
          <a:p>
            <a:pPr marL="514350" lvl="2">
              <a:lnSpc>
                <a:spcPct val="90000"/>
              </a:lnSpc>
            </a:pPr>
            <a:r>
              <a:rPr lang="en-US" altLang="en-US" sz="1500">
                <a:ea typeface="ＭＳ Ｐゴシック" panose="020B0600070205080204" pitchFamily="34" charset="-128"/>
              </a:rPr>
              <a:t>But update protocol (via master) ensures consistency over availability</a:t>
            </a:r>
          </a:p>
          <a:p>
            <a:pPr marL="342900" lvl="1" indent="-171450">
              <a:lnSpc>
                <a:spcPct val="90000"/>
              </a:lnSpc>
            </a:pPr>
            <a:r>
              <a:rPr lang="en-US" altLang="en-US" sz="1650">
                <a:ea typeface="ＭＳ Ｐゴシック" panose="020B0600070205080204" pitchFamily="34" charset="-128"/>
              </a:rPr>
              <a:t>Thus there are two questions :</a:t>
            </a:r>
          </a:p>
          <a:p>
            <a:pPr marL="514350" lvl="2">
              <a:lnSpc>
                <a:spcPct val="90000"/>
              </a:lnSpc>
            </a:pPr>
            <a:r>
              <a:rPr lang="en-US" altLang="en-US" sz="1500">
                <a:ea typeface="ＭＳ Ｐゴシック" panose="020B0600070205080204" pitchFamily="34" charset="-128"/>
              </a:rPr>
              <a:t>If there is partitioning, how does system tradeoff </a:t>
            </a:r>
            <a:r>
              <a:rPr lang="en-US" altLang="en-US" sz="1500" i="1">
                <a:ea typeface="ＭＳ Ｐゴシック" panose="020B0600070205080204" pitchFamily="34" charset="-128"/>
              </a:rPr>
              <a:t>availability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514350" lvl="2">
              <a:lnSpc>
                <a:spcPct val="90000"/>
              </a:lnSpc>
            </a:pPr>
            <a:r>
              <a:rPr lang="en-US" altLang="en-US" sz="1500">
                <a:ea typeface="ＭＳ Ｐゴシック" panose="020B0600070205080204" pitchFamily="34" charset="-128"/>
              </a:rPr>
              <a:t>else how does system trade off </a:t>
            </a:r>
            <a:r>
              <a:rPr lang="en-US" altLang="en-US" sz="1500" i="1">
                <a:ea typeface="ＭＳ Ｐゴシック" panose="020B0600070205080204" pitchFamily="34" charset="-128"/>
              </a:rPr>
              <a:t>latency</a:t>
            </a:r>
            <a:r>
              <a:rPr lang="en-US" altLang="en-US" sz="1500">
                <a:ea typeface="ＭＳ Ｐゴシック" panose="020B0600070205080204" pitchFamily="34" charset="-128"/>
              </a:rPr>
              <a:t> for </a:t>
            </a:r>
            <a:r>
              <a:rPr lang="en-US" altLang="en-US" sz="1500" i="1">
                <a:ea typeface="ＭＳ Ｐゴシック" panose="020B0600070205080204" pitchFamily="34" charset="-128"/>
              </a:rPr>
              <a:t>consistency</a:t>
            </a:r>
          </a:p>
          <a:p>
            <a:pPr marL="342900" lvl="1" indent="-171450">
              <a:lnSpc>
                <a:spcPct val="90000"/>
              </a:lnSpc>
              <a:buNone/>
            </a:pPr>
            <a:endParaRPr lang="en-US" altLang="en-US" sz="1650">
              <a:ea typeface="ＭＳ Ｐゴシック" panose="020B0600070205080204" pitchFamily="34" charset="-128"/>
            </a:endParaRPr>
          </a:p>
        </p:txBody>
      </p:sp>
    </p:spTree>
    <p:extLst>
      <p:ext uri="{BB962C8B-B14F-4D97-AF65-F5344CB8AC3E}">
        <p14:creationId xmlns:p14="http://schemas.microsoft.com/office/powerpoint/2010/main" val="14155261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4">
            <a:extLst>
              <a:ext uri="{FF2B5EF4-FFF2-40B4-BE49-F238E27FC236}">
                <a16:creationId xmlns:a16="http://schemas.microsoft.com/office/drawing/2014/main" id="{71974D25-2E22-694F-B208-CA2D73C05DFC}"/>
              </a:ext>
            </a:extLst>
          </p:cNvPr>
          <p:cNvSpPr>
            <a:spLocks noGrp="1" noChangeArrowheads="1"/>
          </p:cNvSpPr>
          <p:nvPr>
            <p:ph type="ctrTitle"/>
          </p:nvPr>
        </p:nvSpPr>
        <p:spPr>
          <a:xfrm>
            <a:off x="1657350" y="1597819"/>
            <a:ext cx="5829300" cy="11025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Cloud Databases</a:t>
            </a:r>
          </a:p>
        </p:txBody>
      </p:sp>
      <p:sp>
        <p:nvSpPr>
          <p:cNvPr id="230402" name="Rectangle 5">
            <a:extLst>
              <a:ext uri="{FF2B5EF4-FFF2-40B4-BE49-F238E27FC236}">
                <a16:creationId xmlns:a16="http://schemas.microsoft.com/office/drawing/2014/main" id="{00AF2BB8-1E09-534D-A13D-D27DA0F0B1BC}"/>
              </a:ext>
            </a:extLst>
          </p:cNvPr>
          <p:cNvSpPr>
            <a:spLocks noGrp="1" noChangeArrowheads="1"/>
          </p:cNvSpPr>
          <p:nvPr>
            <p:ph type="subTitle" idx="1"/>
          </p:nvPr>
        </p:nvSpPr>
        <p:spPr/>
        <p:txBody>
          <a:bodyPr/>
          <a:lstStyle/>
          <a:p>
            <a:pPr>
              <a:buFont typeface="Monotype Sorts" pitchFamily="2" charset="2"/>
              <a:buNone/>
            </a:pPr>
            <a:endParaRPr lang="en-US" altLang="en-US"/>
          </a:p>
        </p:txBody>
      </p:sp>
    </p:spTree>
    <p:extLst>
      <p:ext uri="{BB962C8B-B14F-4D97-AF65-F5344CB8AC3E}">
        <p14:creationId xmlns:p14="http://schemas.microsoft.com/office/powerpoint/2010/main" val="16626963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a:extLst>
              <a:ext uri="{FF2B5EF4-FFF2-40B4-BE49-F238E27FC236}">
                <a16:creationId xmlns:a16="http://schemas.microsoft.com/office/drawing/2014/main" id="{BE06CDFA-C94D-704B-BA9B-657A0EC33A6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Data Storage on the Cloud</a:t>
            </a:r>
          </a:p>
        </p:txBody>
      </p:sp>
      <p:sp>
        <p:nvSpPr>
          <p:cNvPr id="231426" name="Rectangle 3">
            <a:extLst>
              <a:ext uri="{FF2B5EF4-FFF2-40B4-BE49-F238E27FC236}">
                <a16:creationId xmlns:a16="http://schemas.microsoft.com/office/drawing/2014/main" id="{640D73C7-7B5E-B040-9034-1ACEFEC4E144}"/>
              </a:ext>
            </a:extLst>
          </p:cNvPr>
          <p:cNvSpPr>
            <a:spLocks noGrp="1" noChangeArrowheads="1"/>
          </p:cNvSpPr>
          <p:nvPr>
            <p:ph type="body" idx="1"/>
          </p:nvPr>
        </p:nvSpPr>
        <p:spPr/>
        <p:txBody>
          <a:bodyPr/>
          <a:lstStyle/>
          <a:p>
            <a:r>
              <a:rPr lang="en-US" altLang="en-US"/>
              <a:t>Need to store and retrieve massive amounts of data</a:t>
            </a:r>
          </a:p>
          <a:p>
            <a:r>
              <a:rPr lang="en-US" altLang="en-US"/>
              <a:t>Traditional parallel databases not designed to scale to 1000’s of nodes (and expensive)</a:t>
            </a:r>
          </a:p>
          <a:p>
            <a:r>
              <a:rPr lang="en-US" altLang="en-US"/>
              <a:t>Initial needs did not include full database functionality</a:t>
            </a:r>
          </a:p>
          <a:p>
            <a:pPr lvl="1"/>
            <a:r>
              <a:rPr lang="en-US" altLang="en-US">
                <a:ea typeface="ＭＳ Ｐゴシック" panose="020B0600070205080204" pitchFamily="34" charset="-128"/>
              </a:rPr>
              <a:t>Store and retrieve data items by key value is minimum functionality</a:t>
            </a:r>
          </a:p>
          <a:p>
            <a:pPr lvl="2"/>
            <a:r>
              <a:rPr lang="en-US" altLang="en-US" b="1">
                <a:solidFill>
                  <a:srgbClr val="000099"/>
                </a:solidFill>
                <a:ea typeface="ＭＳ Ｐゴシック" panose="020B0600070205080204" pitchFamily="34" charset="-128"/>
              </a:rPr>
              <a:t>Key-value stores</a:t>
            </a:r>
          </a:p>
          <a:p>
            <a:r>
              <a:rPr lang="en-US" altLang="en-US"/>
              <a:t>Several implementations</a:t>
            </a:r>
          </a:p>
          <a:p>
            <a:pPr lvl="1"/>
            <a:r>
              <a:rPr lang="en-US" altLang="en-US">
                <a:ea typeface="ＭＳ Ｐゴシック" panose="020B0600070205080204" pitchFamily="34" charset="-128"/>
              </a:rPr>
              <a:t>Bigtable from Google, </a:t>
            </a:r>
          </a:p>
          <a:p>
            <a:pPr lvl="1"/>
            <a:r>
              <a:rPr lang="en-US" altLang="en-US">
                <a:ea typeface="ＭＳ Ｐゴシック" panose="020B0600070205080204" pitchFamily="34" charset="-128"/>
              </a:rPr>
              <a:t>HBase, an open source clone of Bigtable</a:t>
            </a:r>
          </a:p>
          <a:p>
            <a:pPr lvl="1"/>
            <a:r>
              <a:rPr lang="en-US" altLang="en-US">
                <a:ea typeface="ＭＳ Ｐゴシック" panose="020B0600070205080204" pitchFamily="34" charset="-128"/>
              </a:rPr>
              <a:t>Dynamo, which is a key-value storage system from Amazon</a:t>
            </a:r>
          </a:p>
          <a:p>
            <a:pPr lvl="1"/>
            <a:r>
              <a:rPr lang="en-US" altLang="en-US">
                <a:ea typeface="ＭＳ Ｐゴシック" panose="020B0600070205080204" pitchFamily="34" charset="-128"/>
              </a:rPr>
              <a:t>Cassandra, from FaceBook</a:t>
            </a:r>
          </a:p>
          <a:p>
            <a:pPr lvl="1"/>
            <a:r>
              <a:rPr lang="en-US" altLang="en-US">
                <a:ea typeface="ＭＳ Ｐゴシック" panose="020B0600070205080204" pitchFamily="34" charset="-128"/>
              </a:rPr>
              <a:t>Sherpa/PNUTS from Yahoo!</a:t>
            </a:r>
          </a:p>
        </p:txBody>
      </p:sp>
    </p:spTree>
    <p:extLst>
      <p:ext uri="{BB962C8B-B14F-4D97-AF65-F5344CB8AC3E}">
        <p14:creationId xmlns:p14="http://schemas.microsoft.com/office/powerpoint/2010/main" val="34143588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B04002-2B15-465F-90AB-F2D68D7401A3}"/>
              </a:ext>
            </a:extLst>
          </p:cNvPr>
          <p:cNvSpPr>
            <a:spLocks noGrp="1"/>
          </p:cNvSpPr>
          <p:nvPr>
            <p:ph idx="1"/>
          </p:nvPr>
        </p:nvSpPr>
        <p:spPr>
          <a:xfrm>
            <a:off x="152400" y="590550"/>
            <a:ext cx="4419600" cy="4114800"/>
          </a:xfrm>
        </p:spPr>
        <p:txBody>
          <a:bodyPr/>
          <a:lstStyle/>
          <a:p>
            <a:r>
              <a:rPr lang="en-US" sz="1200" dirty="0"/>
              <a:t>Relational Foundations	</a:t>
            </a:r>
          </a:p>
          <a:p>
            <a:pPr lvl="1"/>
            <a:r>
              <a:rPr lang="en-US" sz="1200" strike="sngStrike" dirty="0"/>
              <a:t>Overview (1 lecture)	</a:t>
            </a:r>
          </a:p>
          <a:p>
            <a:pPr lvl="1"/>
            <a:r>
              <a:rPr lang="en-US" sz="1200" strike="sngStrike" dirty="0"/>
              <a:t>ER Model (2 lectures)	</a:t>
            </a:r>
          </a:p>
          <a:p>
            <a:pPr lvl="1"/>
            <a:r>
              <a:rPr lang="en-US" sz="1200" strike="sngStrike" dirty="0"/>
              <a:t>Relational Model (4 lectures)	</a:t>
            </a:r>
          </a:p>
          <a:p>
            <a:pPr lvl="1"/>
            <a:r>
              <a:rPr lang="en-US" sz="1200" strike="sngStrike" dirty="0"/>
              <a:t>Relational Algebra (2 lectures)	</a:t>
            </a:r>
          </a:p>
          <a:p>
            <a:pPr lvl="1"/>
            <a:r>
              <a:rPr lang="en-US" sz="1200" strike="sngStrike" dirty="0"/>
              <a:t>SQL (5 lectures)	</a:t>
            </a:r>
          </a:p>
          <a:p>
            <a:pPr lvl="1"/>
            <a:r>
              <a:rPr lang="en-US" sz="1200" strike="sngStrike" dirty="0"/>
              <a:t>Application Programming and Database APIs (1 lecture)</a:t>
            </a:r>
            <a:endParaRPr lang="en-US" sz="1200" dirty="0"/>
          </a:p>
          <a:p>
            <a:pPr lvl="1"/>
            <a:r>
              <a:rPr lang="en-US" sz="1200" dirty="0"/>
              <a:t>Security (2 lectures)	</a:t>
            </a:r>
          </a:p>
          <a:p>
            <a:pPr lvl="1"/>
            <a:r>
              <a:rPr lang="en-US" sz="1200" dirty="0"/>
              <a:t>Normalization (2 lectures)	</a:t>
            </a:r>
          </a:p>
          <a:p>
            <a:pPr lvl="1"/>
            <a:r>
              <a:rPr lang="en-US" sz="1200" strike="sngStrike" dirty="0"/>
              <a:t>Overview of Storage and Indexes (1 lecture)</a:t>
            </a:r>
            <a:r>
              <a:rPr lang="en-US" sz="1200" dirty="0"/>
              <a:t>	</a:t>
            </a:r>
          </a:p>
          <a:p>
            <a:pPr lvl="1"/>
            <a:r>
              <a:rPr lang="en-US" sz="1200" dirty="0"/>
              <a:t>Overview of Query Optimization (1 lecture)	</a:t>
            </a:r>
          </a:p>
          <a:p>
            <a:pPr lvl="1"/>
            <a:r>
              <a:rPr lang="en-US" sz="1200" dirty="0"/>
              <a:t>Overview of Transaction Processing (1 lecture)	</a:t>
            </a:r>
          </a:p>
          <a:p>
            <a:r>
              <a:rPr lang="en-US" sz="1200" dirty="0"/>
              <a:t>Beyond Relational Foundations	</a:t>
            </a:r>
          </a:p>
          <a:p>
            <a:pPr lvl="1"/>
            <a:r>
              <a:rPr lang="en-US" sz="1200" strike="sngStrike" dirty="0"/>
              <a:t>NoSQL (1 lecture)</a:t>
            </a:r>
            <a:r>
              <a:rPr lang="en-US" sz="1200" dirty="0"/>
              <a:t>	</a:t>
            </a:r>
          </a:p>
          <a:p>
            <a:pPr lvl="1"/>
            <a:r>
              <a:rPr lang="en-US" sz="1200" dirty="0"/>
              <a:t>Data Preparation and Cleaning (1 lecture)	</a:t>
            </a:r>
          </a:p>
          <a:p>
            <a:pPr lvl="1"/>
            <a:r>
              <a:rPr lang="en-US" sz="1200" strike="sngStrike" dirty="0"/>
              <a:t>Graphs (1 lecture)</a:t>
            </a:r>
            <a:endParaRPr lang="en-US" sz="1200" dirty="0"/>
          </a:p>
          <a:p>
            <a:pPr lvl="1"/>
            <a:r>
              <a:rPr lang="en-US" sz="1200" strike="sngStrike" dirty="0"/>
              <a:t>Object-Relational Databases (2 lectures)</a:t>
            </a:r>
            <a:endParaRPr lang="en-US" sz="1200" dirty="0"/>
          </a:p>
          <a:p>
            <a:pPr lvl="1"/>
            <a:r>
              <a:rPr lang="en-US" sz="1200" dirty="0"/>
              <a:t>Cloud Databases (1 lecture)</a:t>
            </a:r>
          </a:p>
          <a:p>
            <a:endParaRPr lang="en-US" sz="1200" dirty="0"/>
          </a:p>
        </p:txBody>
      </p:sp>
      <p:sp>
        <p:nvSpPr>
          <p:cNvPr id="3" name="Title 2">
            <a:extLst>
              <a:ext uri="{FF2B5EF4-FFF2-40B4-BE49-F238E27FC236}">
                <a16:creationId xmlns:a16="http://schemas.microsoft.com/office/drawing/2014/main" id="{46B69D27-7C7A-4850-9886-3617B1343B7A}"/>
              </a:ext>
            </a:extLst>
          </p:cNvPr>
          <p:cNvSpPr>
            <a:spLocks noGrp="1"/>
          </p:cNvSpPr>
          <p:nvPr>
            <p:ph type="title"/>
          </p:nvPr>
        </p:nvSpPr>
        <p:spPr/>
        <p:txBody>
          <a:bodyPr/>
          <a:lstStyle/>
          <a:p>
            <a:r>
              <a:rPr lang="en-US" dirty="0"/>
              <a:t>Syllabus Topics</a:t>
            </a:r>
          </a:p>
        </p:txBody>
      </p:sp>
    </p:spTree>
    <p:extLst>
      <p:ext uri="{BB962C8B-B14F-4D97-AF65-F5344CB8AC3E}">
        <p14:creationId xmlns:p14="http://schemas.microsoft.com/office/powerpoint/2010/main" val="449784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B31F080-877A-1949-9E58-FDC1C5EB29BA}"/>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12</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12: Transactions, Data Analysis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6751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Fun with NoSQL</a:t>
            </a: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782232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C942E3-2958-406C-9DEB-72BED5EA467D}"/>
              </a:ext>
            </a:extLst>
          </p:cNvPr>
          <p:cNvSpPr>
            <a:spLocks noGrp="1"/>
          </p:cNvSpPr>
          <p:nvPr>
            <p:ph idx="1"/>
          </p:nvPr>
        </p:nvSpPr>
        <p:spPr/>
        <p:txBody>
          <a:bodyPr/>
          <a:lstStyle/>
          <a:p>
            <a:r>
              <a:rPr lang="en-US" dirty="0"/>
              <a:t>Comparing Concepts between Database Models</a:t>
            </a:r>
          </a:p>
          <a:p>
            <a:pPr lvl="1"/>
            <a:r>
              <a:rPr lang="en-US" dirty="0"/>
              <a:t>SQL</a:t>
            </a:r>
          </a:p>
          <a:p>
            <a:pPr lvl="1"/>
            <a:r>
              <a:rPr lang="en-US" dirty="0"/>
              <a:t>MongoDB</a:t>
            </a:r>
          </a:p>
          <a:p>
            <a:pPr lvl="1"/>
            <a:r>
              <a:rPr lang="en-US" dirty="0"/>
              <a:t>Neo4j</a:t>
            </a:r>
          </a:p>
          <a:p>
            <a:pPr lvl="1"/>
            <a:r>
              <a:rPr lang="en-US" dirty="0"/>
              <a:t>We will briefly add Pandas as an “in notebook” database</a:t>
            </a:r>
          </a:p>
          <a:p>
            <a:r>
              <a:rPr lang="en-US" dirty="0"/>
              <a:t>Concepts</a:t>
            </a:r>
          </a:p>
          <a:p>
            <a:pPr lvl="1"/>
            <a:r>
              <a:rPr lang="en-US" dirty="0"/>
              <a:t>We have seen </a:t>
            </a:r>
            <a:r>
              <a:rPr lang="en-US" i="1" dirty="0"/>
              <a:t>project</a:t>
            </a:r>
            <a:r>
              <a:rPr lang="en-US" dirty="0"/>
              <a:t> for MongoDB. Examples of Neo4j project.</a:t>
            </a:r>
          </a:p>
          <a:p>
            <a:pPr lvl="1"/>
            <a:r>
              <a:rPr lang="en-US" dirty="0"/>
              <a:t>JOIN</a:t>
            </a:r>
          </a:p>
          <a:p>
            <a:pPr lvl="1"/>
            <a:r>
              <a:rPr lang="en-US" dirty="0"/>
              <a:t>Group By</a:t>
            </a:r>
          </a:p>
          <a:p>
            <a:pPr lvl="1"/>
            <a:r>
              <a:rPr lang="en-US" dirty="0"/>
              <a:t>View</a:t>
            </a:r>
          </a:p>
          <a:p>
            <a:r>
              <a:rPr lang="en-US" dirty="0"/>
              <a:t>Switch to Notebook</a:t>
            </a:r>
          </a:p>
        </p:txBody>
      </p:sp>
      <p:sp>
        <p:nvSpPr>
          <p:cNvPr id="3" name="Title 2">
            <a:extLst>
              <a:ext uri="{FF2B5EF4-FFF2-40B4-BE49-F238E27FC236}">
                <a16:creationId xmlns:a16="http://schemas.microsoft.com/office/drawing/2014/main" id="{2CB67798-002D-453A-9712-7F3C2123F045}"/>
              </a:ext>
            </a:extLst>
          </p:cNvPr>
          <p:cNvSpPr>
            <a:spLocks noGrp="1"/>
          </p:cNvSpPr>
          <p:nvPr>
            <p:ph type="title"/>
          </p:nvPr>
        </p:nvSpPr>
        <p:spPr/>
        <p:txBody>
          <a:bodyPr/>
          <a:lstStyle/>
          <a:p>
            <a:r>
              <a:rPr lang="en-US" dirty="0"/>
              <a:t>Concepts and Examples</a:t>
            </a:r>
          </a:p>
        </p:txBody>
      </p:sp>
    </p:spTree>
    <p:extLst>
      <p:ext uri="{BB962C8B-B14F-4D97-AF65-F5344CB8AC3E}">
        <p14:creationId xmlns:p14="http://schemas.microsoft.com/office/powerpoint/2010/main" val="9663609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9F64D918-A2C2-48D3-97C0-B61B76F3B07E}"/>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68832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8EA949-B0AE-4295-812E-8DE2B8E53C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cxnSp>
        <p:nvCxnSpPr>
          <p:cNvPr id="8" name="Straight Arrow Connector 7">
            <a:extLst>
              <a:ext uri="{FF2B5EF4-FFF2-40B4-BE49-F238E27FC236}">
                <a16:creationId xmlns:a16="http://schemas.microsoft.com/office/drawing/2014/main" id="{6172DB78-1FB2-734F-B35D-430B60544193}"/>
              </a:ext>
            </a:extLst>
          </p:cNvPr>
          <p:cNvCxnSpPr>
            <a:cxnSpLocks/>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86284" y="2392616"/>
            <a:ext cx="8839200" cy="2253963"/>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A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19A3C7CF-7BCA-4E73-A9F5-451B26EC6FB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129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11: No SQL, Transaction, Query, Big Data</a:t>
            </a:r>
            <a:endPar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2653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5769149"/>
      </p:ext>
    </p:extLst>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4E0C5-3B2E-401E-B9E5-89B75FC30356}"/>
              </a:ext>
            </a:extLst>
          </p:cNvPr>
          <p:cNvSpPr>
            <a:spLocks noGrp="1"/>
          </p:cNvSpPr>
          <p:nvPr>
            <p:ph idx="1"/>
          </p:nvPr>
        </p:nvSpPr>
        <p:spPr/>
        <p:txBody>
          <a:bodyPr/>
          <a:lstStyle/>
          <a:p>
            <a:r>
              <a:rPr lang="en-US" dirty="0"/>
              <a:t>Installing, setting up, configuring, … the software can be very, very complex.</a:t>
            </a:r>
          </a:p>
          <a:p>
            <a:endParaRPr lang="en-US" dirty="0"/>
          </a:p>
          <a:p>
            <a:r>
              <a:rPr lang="en-US" dirty="0"/>
              <a:t>We are going to understand the concepts using MongoDB Aggregation Pipeline, which is simpler and more restricted.</a:t>
            </a:r>
          </a:p>
          <a:p>
            <a:pPr lvl="1"/>
            <a:r>
              <a:rPr lang="en-US" dirty="0"/>
              <a:t>Not graphical/DAG</a:t>
            </a:r>
          </a:p>
          <a:p>
            <a:pPr lvl="1"/>
            <a:r>
              <a:rPr lang="en-US" dirty="0"/>
              <a:t>Parallelism unclear</a:t>
            </a:r>
          </a:p>
          <a:p>
            <a:pPr lvl="1"/>
            <a:endParaRPr lang="en-US" dirty="0"/>
          </a:p>
          <a:p>
            <a:r>
              <a:rPr lang="en-US" dirty="0"/>
              <a:t>Explain and demonstrate the concept of parallelism.</a:t>
            </a:r>
          </a:p>
          <a:p>
            <a:endParaRPr lang="en-US" dirty="0"/>
          </a:p>
          <a:p>
            <a:r>
              <a:rPr lang="en-US" dirty="0"/>
              <a:t>MongoDB</a:t>
            </a:r>
          </a:p>
          <a:p>
            <a:pPr lvl="1"/>
            <a:r>
              <a:rPr lang="en-US" dirty="0"/>
              <a:t>&gt;</a:t>
            </a:r>
            <a:r>
              <a:rPr lang="en-US" dirty="0" err="1"/>
              <a:t>mongoimport</a:t>
            </a:r>
            <a:r>
              <a:rPr lang="en-US" dirty="0"/>
              <a:t> --</a:t>
            </a:r>
            <a:r>
              <a:rPr lang="en-US" dirty="0" err="1"/>
              <a:t>db</a:t>
            </a:r>
            <a:r>
              <a:rPr lang="en-US" dirty="0"/>
              <a:t> HW3 --collection </a:t>
            </a:r>
            <a:r>
              <a:rPr lang="en-US" dirty="0" err="1"/>
              <a:t>name_basics</a:t>
            </a:r>
            <a:r>
              <a:rPr lang="en-US" dirty="0"/>
              <a:t>  --type </a:t>
            </a:r>
            <a:r>
              <a:rPr lang="en-US" dirty="0" err="1"/>
              <a:t>tsv</a:t>
            </a:r>
            <a:r>
              <a:rPr lang="en-US" dirty="0"/>
              <a:t> --file </a:t>
            </a:r>
            <a:r>
              <a:rPr lang="en-US" dirty="0" err="1"/>
              <a:t>name_basics.tsv</a:t>
            </a:r>
            <a:r>
              <a:rPr lang="en-US" dirty="0"/>
              <a:t> --</a:t>
            </a:r>
            <a:r>
              <a:rPr lang="en-US" dirty="0" err="1"/>
              <a:t>headerline</a:t>
            </a:r>
            <a:endParaRPr lang="en-US" dirty="0"/>
          </a:p>
        </p:txBody>
      </p:sp>
      <p:sp>
        <p:nvSpPr>
          <p:cNvPr id="3" name="Title 2">
            <a:extLst>
              <a:ext uri="{FF2B5EF4-FFF2-40B4-BE49-F238E27FC236}">
                <a16:creationId xmlns:a16="http://schemas.microsoft.com/office/drawing/2014/main" id="{E79E8324-4DE1-49E3-9F2D-106A04090FD5}"/>
              </a:ext>
            </a:extLst>
          </p:cNvPr>
          <p:cNvSpPr>
            <a:spLocks noGrp="1"/>
          </p:cNvSpPr>
          <p:nvPr>
            <p:ph type="title"/>
          </p:nvPr>
        </p:nvSpPr>
        <p:spPr/>
        <p:txBody>
          <a:bodyPr/>
          <a:lstStyle/>
          <a:p>
            <a:r>
              <a:rPr lang="en-US" dirty="0"/>
              <a:t>Mapping to HW3a</a:t>
            </a:r>
          </a:p>
        </p:txBody>
      </p:sp>
    </p:spTree>
    <p:extLst>
      <p:ext uri="{BB962C8B-B14F-4D97-AF65-F5344CB8AC3E}">
        <p14:creationId xmlns:p14="http://schemas.microsoft.com/office/powerpoint/2010/main" val="97107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2" name="Title 1"/>
          <p:cNvSpPr>
            <a:spLocks noGrp="1"/>
          </p:cNvSpPr>
          <p:nvPr>
            <p:ph type="title"/>
          </p:nvPr>
        </p:nvSpPr>
        <p:spPr/>
        <p:txBody>
          <a:bodyPr/>
          <a:lstStyle/>
          <a:p>
            <a:r>
              <a:rPr lang="en-US" dirty="0"/>
              <a:t>DBMS ACID Implementation</a:t>
            </a:r>
          </a:p>
        </p:txBody>
      </p:sp>
      <p:sp>
        <p:nvSpPr>
          <p:cNvPr id="7" name="Content Placeholder 6"/>
          <p:cNvSpPr>
            <a:spLocks noGrp="1"/>
          </p:cNvSpPr>
          <p:nvPr>
            <p:ph sz="half" idx="1"/>
          </p:nvPr>
        </p:nvSpPr>
        <p:spPr>
          <a:xfrm>
            <a:off x="457200" y="1102864"/>
            <a:ext cx="4743014" cy="3412379"/>
          </a:xfrm>
        </p:spPr>
        <p:txBody>
          <a:bodyPr>
            <a:normAutofit fontScale="85000" lnSpcReduction="10000"/>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16597180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half"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Tree>
    <p:extLst>
      <p:ext uri="{BB962C8B-B14F-4D97-AF65-F5344CB8AC3E}">
        <p14:creationId xmlns:p14="http://schemas.microsoft.com/office/powerpoint/2010/main" val="3959918011"/>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14350"/>
            <a:ext cx="4353736" cy="4000894"/>
          </a:xfrm>
        </p:spPr>
        <p:txBody>
          <a:bodyPr>
            <a:normAutofit fontScale="85000" lnSpcReduction="2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6771803"/>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Ahead Logging</a:t>
            </a:r>
          </a:p>
        </p:txBody>
      </p:sp>
      <p:sp>
        <p:nvSpPr>
          <p:cNvPr id="59" name="Content Placeholder 58"/>
          <p:cNvSpPr>
            <a:spLocks noGrp="1"/>
          </p:cNvSpPr>
          <p:nvPr>
            <p:ph sz="half" idx="1"/>
          </p:nvPr>
        </p:nvSpPr>
        <p:spPr>
          <a:xfrm>
            <a:off x="4637864" y="590550"/>
            <a:ext cx="4086476" cy="3924693"/>
          </a:xfrm>
        </p:spPr>
        <p:txBody>
          <a:bodyPr>
            <a:normAutofit fontScale="77500" lnSpcReduction="20000"/>
          </a:bodyPr>
          <a:lstStyle/>
          <a:p>
            <a:pPr marL="0" indent="0">
              <a:lnSpc>
                <a:spcPct val="120000"/>
              </a:lnSpc>
              <a:spcBef>
                <a:spcPts val="0"/>
              </a:spcBef>
              <a:spcAft>
                <a:spcPts val="300"/>
              </a:spcAft>
              <a:buNone/>
            </a:pPr>
            <a:r>
              <a:rPr lang="en-US" sz="20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206256" y="666893"/>
            <a:ext cx="4228240" cy="1891665"/>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3708732020"/>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
        <p:nvSpPr>
          <p:cNvPr id="3" name="Content Placeholder 2"/>
          <p:cNvSpPr>
            <a:spLocks noGrp="1"/>
          </p:cNvSpPr>
          <p:nvPr>
            <p:ph sz="half" idx="1"/>
          </p:nvPr>
        </p:nvSpPr>
        <p:spPr>
          <a:xfrm>
            <a:off x="228600" y="723703"/>
            <a:ext cx="8495740" cy="3696094"/>
          </a:xfrm>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Tree>
    <p:extLst>
      <p:ext uri="{BB962C8B-B14F-4D97-AF65-F5344CB8AC3E}">
        <p14:creationId xmlns:p14="http://schemas.microsoft.com/office/powerpoint/2010/main" val="4290827197"/>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Durability</a:t>
            </a:r>
          </a:p>
        </p:txBody>
      </p:sp>
      <p:sp>
        <p:nvSpPr>
          <p:cNvPr id="3" name="Content Placeholder 2"/>
          <p:cNvSpPr>
            <a:spLocks noGrp="1"/>
          </p:cNvSpPr>
          <p:nvPr>
            <p:ph sz="half"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Tree>
    <p:extLst>
      <p:ext uri="{BB962C8B-B14F-4D97-AF65-F5344CB8AC3E}">
        <p14:creationId xmlns:p14="http://schemas.microsoft.com/office/powerpoint/2010/main" val="851397887"/>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400" b="0" i="1"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9" name="TextBox 9">
            <a:extLst>
              <a:ext uri="{FF2B5EF4-FFF2-40B4-BE49-F238E27FC236}">
                <a16:creationId xmlns:a16="http://schemas.microsoft.com/office/drawing/2014/main" id="{324459C8-DD66-4E78-B714-492B3BC5F119}"/>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12: Transactions, Data Analysis		</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2021</a:t>
            </a:r>
          </a:p>
        </p:txBody>
      </p:sp>
    </p:spTree>
    <p:extLst>
      <p:ext uri="{BB962C8B-B14F-4D97-AF65-F5344CB8AC3E}">
        <p14:creationId xmlns:p14="http://schemas.microsoft.com/office/powerpoint/2010/main" val="405190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and Replication</a:t>
            </a:r>
          </a:p>
        </p:txBody>
      </p:sp>
      <p:sp>
        <p:nvSpPr>
          <p:cNvPr id="7" name="Content Placeholder 6"/>
          <p:cNvSpPr>
            <a:spLocks noGrp="1"/>
          </p:cNvSpPr>
          <p:nvPr>
            <p:ph sz="half" idx="1"/>
          </p:nvPr>
        </p:nvSpPr>
        <p:spPr>
          <a:xfrm>
            <a:off x="76200" y="666750"/>
            <a:ext cx="5334000" cy="3848494"/>
          </a:xfrm>
        </p:spPr>
        <p:txBody>
          <a:bodyPr>
            <a:normAutofit fontScale="85000" lnSpcReduction="1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077196564"/>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09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202719A-16A0-3540-8C09-783750E5333B}"/>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21</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12: Transactions, Data Analysis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75660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EDAF2E4-F8FD-4242-A03B-38CADF54800C}"/>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334406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D714EE-10D4-4646-9C85-F87AF7D26E5E}"/>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558257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a:xfrm>
            <a:off x="152400" y="590550"/>
            <a:ext cx="4648200" cy="4038600"/>
          </a:xfrm>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37676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4208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3087" y="196172"/>
            <a:ext cx="5670913" cy="4352853"/>
          </a:xfrm>
          <a:prstGeom prst="rect">
            <a:avLst/>
          </a:prstGeom>
        </p:spPr>
      </p:pic>
      <p:sp>
        <p:nvSpPr>
          <p:cNvPr id="2" name="Title 1"/>
          <p:cNvSpPr>
            <a:spLocks noGrp="1"/>
          </p:cNvSpPr>
          <p:nvPr>
            <p:ph type="title"/>
          </p:nvPr>
        </p:nvSpPr>
        <p:spPr/>
        <p:txBody>
          <a:bodyPr/>
          <a:lstStyle/>
          <a:p>
            <a:r>
              <a:rPr lang="en-US" dirty="0"/>
              <a:t>Serializable</a:t>
            </a:r>
          </a:p>
        </p:txBody>
      </p:sp>
      <p:sp>
        <p:nvSpPr>
          <p:cNvPr id="5" name="Content Placeholder 4"/>
          <p:cNvSpPr>
            <a:spLocks noGrp="1"/>
          </p:cNvSpPr>
          <p:nvPr>
            <p:ph idx="1"/>
          </p:nvPr>
        </p:nvSpPr>
        <p:spPr>
          <a:xfrm>
            <a:off x="-1" y="594475"/>
            <a:ext cx="8839200" cy="4038600"/>
          </a:xfrm>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Tree>
    <p:extLst>
      <p:ext uri="{BB962C8B-B14F-4D97-AF65-F5344CB8AC3E}">
        <p14:creationId xmlns:p14="http://schemas.microsoft.com/office/powerpoint/2010/main" val="2393547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3301148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1709736682"/>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Core Concepts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B31F080-877A-1949-9E58-FDC1C5EB29BA}"/>
              </a:ext>
            </a:extLst>
          </p:cNvPr>
          <p:cNvSpPr txBox="1">
            <a:spLocks noChangeArrowheads="1"/>
          </p:cNvSpPr>
          <p:nvPr/>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12: Transactions, Data Analysis</a:t>
            </a:r>
            <a:r>
              <a:rPr lang="en-US" altLang="en-US" sz="1050" dirty="0">
                <a:solidFill>
                  <a:prstClr val="white"/>
                </a:solidFill>
              </a:rPr>
              <a:t>			</a:t>
            </a: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3951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508087320"/>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F62EC-812D-3048-8976-C9DEBFB60ED4}"/>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738566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4037746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4255501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Other Transaction Models</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DB31F080-877A-1949-9E58-FDC1C5EB29BA}"/>
              </a:ext>
            </a:extLst>
          </p:cNvPr>
          <p:cNvSpPr txBox="1">
            <a:spLocks noChangeArrowheads="1"/>
          </p:cNvSpPr>
          <p:nvPr/>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Lecture 12: Transactions, Data Analysis</a:t>
            </a:r>
            <a:r>
              <a:rPr lang="en-US" altLang="en-US" sz="1050" dirty="0">
                <a:solidFill>
                  <a:prstClr val="white"/>
                </a:solidFill>
              </a:rPr>
              <a:t>			</a:t>
            </a: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82810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CAP, BASE</a:t>
            </a:r>
          </a:p>
        </p:txBody>
      </p:sp>
    </p:spTree>
    <p:extLst>
      <p:ext uri="{BB962C8B-B14F-4D97-AF65-F5344CB8AC3E}">
        <p14:creationId xmlns:p14="http://schemas.microsoft.com/office/powerpoint/2010/main" val="383086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Control access (Isolation)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8014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sp>
        <p:nvSpPr>
          <p:cNvPr id="4" name="Rectangle 3">
            <a:extLst>
              <a:ext uri="{FF2B5EF4-FFF2-40B4-BE49-F238E27FC236}">
                <a16:creationId xmlns:a16="http://schemas.microsoft.com/office/drawing/2014/main" id="{4AAA43BD-F4BD-7C46-AFB1-900F57546126}"/>
              </a:ext>
            </a:extLst>
          </p:cNvPr>
          <p:cNvSpPr/>
          <p:nvPr/>
        </p:nvSpPr>
        <p:spPr>
          <a:xfrm>
            <a:off x="0" y="438150"/>
            <a:ext cx="9144000" cy="4267200"/>
          </a:xfrm>
          <a:prstGeom prst="rect">
            <a:avLst/>
          </a:prstGeom>
          <a:solidFill>
            <a:schemeClr val="bg1">
              <a:lumMod val="5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Scalability, Availability</a:t>
            </a:r>
          </a:p>
        </p:txBody>
      </p:sp>
    </p:spTree>
    <p:extLst>
      <p:ext uri="{BB962C8B-B14F-4D97-AF65-F5344CB8AC3E}">
        <p14:creationId xmlns:p14="http://schemas.microsoft.com/office/powerpoint/2010/main" val="342475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373481" y="1786920"/>
            <a:ext cx="239706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Analysis</a:t>
            </a:r>
          </a:p>
        </p:txBody>
      </p:sp>
    </p:spTree>
    <p:extLst>
      <p:ext uri="{BB962C8B-B14F-4D97-AF65-F5344CB8AC3E}">
        <p14:creationId xmlns:p14="http://schemas.microsoft.com/office/powerpoint/2010/main" val="3531522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strike="sngStrike" dirty="0"/>
              <a:t>Data Mining </a:t>
            </a:r>
          </a:p>
          <a:p>
            <a:r>
              <a:rPr lang="en-US" altLang="en-US" strike="sngStrike"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2692127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1828800" y="590550"/>
            <a:ext cx="4832350" cy="3933308"/>
          </a:xfrm>
          <a:prstGeom prst="rect">
            <a:avLst/>
          </a:prstGeom>
        </p:spPr>
      </p:pic>
    </p:spTree>
    <p:extLst>
      <p:ext uri="{BB962C8B-B14F-4D97-AF65-F5344CB8AC3E}">
        <p14:creationId xmlns:p14="http://schemas.microsoft.com/office/powerpoint/2010/main" val="232568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3825992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a:extLst>
              <a:ext uri="{FF2B5EF4-FFF2-40B4-BE49-F238E27FC236}">
                <a16:creationId xmlns:a16="http://schemas.microsoft.com/office/drawing/2014/main" id="{7F3DE929-132C-904F-A878-696B0A285C6F}"/>
              </a:ext>
            </a:extLst>
          </p:cNvPr>
          <p:cNvSpPr>
            <a:spLocks noGrp="1" noChangeArrowheads="1"/>
          </p:cNvSpPr>
          <p:nvPr>
            <p:ph type="ctrTitle"/>
          </p:nvPr>
        </p:nvSpPr>
        <p:spPr/>
        <p:txBody>
          <a:bodyPr/>
          <a:lstStyle/>
          <a:p>
            <a:pPr>
              <a:defRPr/>
            </a:pPr>
            <a:r>
              <a:rPr lang="en-US">
                <a:ea typeface="+mj-ea"/>
              </a:rPr>
              <a:t>Chapter 20: Data Analysis </a:t>
            </a:r>
          </a:p>
        </p:txBody>
      </p:sp>
    </p:spTree>
    <p:extLst>
      <p:ext uri="{BB962C8B-B14F-4D97-AF65-F5344CB8AC3E}">
        <p14:creationId xmlns:p14="http://schemas.microsoft.com/office/powerpoint/2010/main" val="2135598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1631156" y="697707"/>
            <a:ext cx="5825729" cy="4183856"/>
          </a:xfrm>
        </p:spPr>
        <p:txBody>
          <a:bodyPr/>
          <a:lstStyle/>
          <a:p>
            <a:pPr>
              <a:lnSpc>
                <a:spcPct val="90000"/>
              </a:lnSpc>
            </a:pPr>
            <a:r>
              <a:rPr lang="en-US" altLang="en-US" sz="1400" b="1" dirty="0">
                <a:solidFill>
                  <a:srgbClr val="000099"/>
                </a:solidFill>
              </a:rPr>
              <a:t>Data analysis</a:t>
            </a:r>
            <a:r>
              <a:rPr lang="en-US" altLang="en-US" sz="1400" dirty="0"/>
              <a:t> tasks are simplified by specialized tools and SQL extensions</a:t>
            </a:r>
          </a:p>
          <a:p>
            <a:pPr lvl="1">
              <a:lnSpc>
                <a:spcPct val="90000"/>
              </a:lnSpc>
            </a:pPr>
            <a:r>
              <a:rPr lang="en-US" altLang="en-US" sz="1400" dirty="0">
                <a:ea typeface="ＭＳ Ｐゴシック" panose="020B0600070205080204" pitchFamily="34" charset="-128"/>
              </a:rPr>
              <a:t>Example tasks</a:t>
            </a:r>
          </a:p>
          <a:p>
            <a:pPr lvl="2">
              <a:lnSpc>
                <a:spcPct val="90000"/>
              </a:lnSpc>
            </a:pPr>
            <a:r>
              <a:rPr lang="en-US" altLang="en-US" sz="14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400" dirty="0">
                <a:ea typeface="ＭＳ Ｐゴシック" panose="020B0600070205080204" pitchFamily="34" charset="-128"/>
              </a:rPr>
              <a:t>As above, for each product category and each customer category</a:t>
            </a:r>
          </a:p>
          <a:p>
            <a:pPr>
              <a:lnSpc>
                <a:spcPct val="90000"/>
              </a:lnSpc>
            </a:pPr>
            <a:r>
              <a:rPr lang="en-US" altLang="en-US" sz="1400" b="1" dirty="0">
                <a:solidFill>
                  <a:srgbClr val="000099"/>
                </a:solidFill>
              </a:rPr>
              <a:t>Statistical analysis</a:t>
            </a:r>
            <a:r>
              <a:rPr lang="en-US" altLang="en-US" sz="1400" dirty="0"/>
              <a:t> packages (e.g., : S++) can be interfaced with databases</a:t>
            </a:r>
          </a:p>
          <a:p>
            <a:pPr lvl="1">
              <a:lnSpc>
                <a:spcPct val="90000"/>
              </a:lnSpc>
            </a:pPr>
            <a:r>
              <a:rPr lang="en-US" altLang="en-US" sz="1400" dirty="0">
                <a:ea typeface="ＭＳ Ｐゴシック" panose="020B0600070205080204" pitchFamily="34" charset="-128"/>
              </a:rPr>
              <a:t>Statistical analysis is a large field, but not covered here</a:t>
            </a:r>
          </a:p>
          <a:p>
            <a:pPr>
              <a:lnSpc>
                <a:spcPct val="90000"/>
              </a:lnSpc>
            </a:pPr>
            <a:r>
              <a:rPr lang="en-US" altLang="en-US" sz="1400" b="1" dirty="0">
                <a:solidFill>
                  <a:srgbClr val="000099"/>
                </a:solidFill>
              </a:rPr>
              <a:t>Data mining</a:t>
            </a:r>
            <a:r>
              <a:rPr lang="en-US" altLang="en-US" sz="1400" dirty="0"/>
              <a:t> seeks to discover knowledge automatically in the form of statistical rules and patterns from large databases.</a:t>
            </a:r>
          </a:p>
          <a:p>
            <a:pPr>
              <a:lnSpc>
                <a:spcPct val="90000"/>
              </a:lnSpc>
            </a:pPr>
            <a:r>
              <a:rPr lang="en-US" altLang="en-US" sz="1400" dirty="0"/>
              <a:t>A </a:t>
            </a:r>
            <a:r>
              <a:rPr lang="en-US" altLang="en-US" sz="1400" b="1" dirty="0">
                <a:solidFill>
                  <a:srgbClr val="000099"/>
                </a:solidFill>
              </a:rPr>
              <a:t>data warehouse</a:t>
            </a:r>
            <a:r>
              <a:rPr lang="en-US" altLang="en-US" sz="1400" dirty="0"/>
              <a:t> archives information gathered from multiple sources, and stores it under a unified schema, at a single site.</a:t>
            </a:r>
          </a:p>
          <a:p>
            <a:pPr lvl="1">
              <a:lnSpc>
                <a:spcPct val="90000"/>
              </a:lnSpc>
            </a:pPr>
            <a:r>
              <a:rPr lang="en-US" altLang="en-US" sz="14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400" dirty="0">
                <a:ea typeface="ＭＳ Ｐゴシック" panose="020B0600070205080204" pitchFamily="34" charset="-128"/>
              </a:rPr>
              <a:t>Data may also be purchased externally</a:t>
            </a:r>
            <a:endParaRPr lang="en-US" altLang="en-US" sz="105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a:t>
            </a:r>
          </a:p>
        </p:txBody>
      </p:sp>
    </p:spTree>
    <p:extLst>
      <p:ext uri="{BB962C8B-B14F-4D97-AF65-F5344CB8AC3E}">
        <p14:creationId xmlns:p14="http://schemas.microsoft.com/office/powerpoint/2010/main" val="458482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3877230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is we want more complex “operators?”</a:t>
            </a:r>
          </a:p>
        </p:txBody>
      </p:sp>
    </p:spTree>
    <p:extLst>
      <p:ext uri="{BB962C8B-B14F-4D97-AF65-F5344CB8AC3E}">
        <p14:creationId xmlns:p14="http://schemas.microsoft.com/office/powerpoint/2010/main" val="1724482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Tree>
    <p:extLst>
      <p:ext uri="{BB962C8B-B14F-4D97-AF65-F5344CB8AC3E}">
        <p14:creationId xmlns:p14="http://schemas.microsoft.com/office/powerpoint/2010/main" val="3363953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8EA258-F0BA-48C4-B926-DF50A43A8D8A}"/>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3126349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609600" y="820342"/>
            <a:ext cx="7772399"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12 – Transactions, Data Analysis</a:t>
            </a:r>
          </a:p>
        </p:txBody>
      </p:sp>
    </p:spTree>
    <p:extLst>
      <p:ext uri="{BB962C8B-B14F-4D97-AF65-F5344CB8AC3E}">
        <p14:creationId xmlns:p14="http://schemas.microsoft.com/office/powerpoint/2010/main" val="3177368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4556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2339D1-5E58-4672-93CF-83077DE50208}"/>
              </a:ext>
            </a:extLst>
          </p:cNvPr>
          <p:cNvSpPr>
            <a:spLocks noGrp="1"/>
          </p:cNvSpPr>
          <p:nvPr>
            <p:ph idx="1"/>
          </p:nvPr>
        </p:nvSpPr>
        <p:spPr/>
        <p:txBody>
          <a:bodyPr/>
          <a:lstStyle/>
          <a:p>
            <a:r>
              <a:rPr lang="en-US" dirty="0"/>
              <a:t>Glue</a:t>
            </a:r>
          </a:p>
        </p:txBody>
      </p:sp>
      <p:sp>
        <p:nvSpPr>
          <p:cNvPr id="3" name="Title 2">
            <a:extLst>
              <a:ext uri="{FF2B5EF4-FFF2-40B4-BE49-F238E27FC236}">
                <a16:creationId xmlns:a16="http://schemas.microsoft.com/office/drawing/2014/main" id="{BD01859B-A87E-429D-9D77-C4454378F6F1}"/>
              </a:ext>
            </a:extLst>
          </p:cNvPr>
          <p:cNvSpPr>
            <a:spLocks noGrp="1"/>
          </p:cNvSpPr>
          <p:nvPr>
            <p:ph type="title"/>
          </p:nvPr>
        </p:nvSpPr>
        <p:spPr/>
        <p:txBody>
          <a:bodyPr/>
          <a:lstStyle/>
          <a:p>
            <a:r>
              <a:rPr lang="en-US" dirty="0"/>
              <a:t>To Show</a:t>
            </a:r>
          </a:p>
        </p:txBody>
      </p:sp>
    </p:spTree>
    <p:extLst>
      <p:ext uri="{BB962C8B-B14F-4D97-AF65-F5344CB8AC3E}">
        <p14:creationId xmlns:p14="http://schemas.microsoft.com/office/powerpoint/2010/main" val="4213436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C7067-2820-44D6-AF19-1A38F8DA8B3F}"/>
              </a:ext>
            </a:extLst>
          </p:cNvPr>
          <p:cNvSpPr>
            <a:spLocks noGrp="1"/>
          </p:cNvSpPr>
          <p:nvPr>
            <p:ph type="title"/>
          </p:nvPr>
        </p:nvSpPr>
        <p:spPr/>
        <p:txBody>
          <a:bodyPr/>
          <a:lstStyle/>
          <a:p>
            <a:r>
              <a:rPr lang="en-US" dirty="0"/>
              <a:t>Backup</a:t>
            </a:r>
          </a:p>
        </p:txBody>
      </p:sp>
      <p:sp>
        <p:nvSpPr>
          <p:cNvPr id="4" name="Rectangle 3">
            <a:extLst>
              <a:ext uri="{FF2B5EF4-FFF2-40B4-BE49-F238E27FC236}">
                <a16:creationId xmlns:a16="http://schemas.microsoft.com/office/drawing/2014/main" id="{00B3E63A-3F2A-4B83-A05C-2E01BB52CCF4}"/>
              </a:ext>
            </a:extLst>
          </p:cNvPr>
          <p:cNvSpPr/>
          <p:nvPr/>
        </p:nvSpPr>
        <p:spPr>
          <a:xfrm>
            <a:off x="228600" y="666750"/>
            <a:ext cx="8666629" cy="38862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dirty="0"/>
              <a:t>Backup</a:t>
            </a:r>
          </a:p>
        </p:txBody>
      </p:sp>
    </p:spTree>
    <p:extLst>
      <p:ext uri="{BB962C8B-B14F-4D97-AF65-F5344CB8AC3E}">
        <p14:creationId xmlns:p14="http://schemas.microsoft.com/office/powerpoint/2010/main" val="3689241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2169844" y="1786920"/>
            <a:ext cx="4804329"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 Details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(Skip, but students to read) </a:t>
            </a:r>
          </a:p>
        </p:txBody>
      </p:sp>
    </p:spTree>
    <p:extLst>
      <p:ext uri="{BB962C8B-B14F-4D97-AF65-F5344CB8AC3E}">
        <p14:creationId xmlns:p14="http://schemas.microsoft.com/office/powerpoint/2010/main" val="111394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Tree>
    <p:extLst>
      <p:ext uri="{BB962C8B-B14F-4D97-AF65-F5344CB8AC3E}">
        <p14:creationId xmlns:p14="http://schemas.microsoft.com/office/powerpoint/2010/main" val="1131465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 (Cont.)</a:t>
            </a:r>
          </a:p>
        </p:txBody>
      </p:sp>
      <p:pic>
        <p:nvPicPr>
          <p:cNvPr id="122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127522"/>
            <a:ext cx="3464719" cy="238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494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Concurrent Executions</a:t>
            </a:r>
          </a:p>
        </p:txBody>
      </p:sp>
      <p:sp>
        <p:nvSpPr>
          <p:cNvPr id="13315" name="Rectangle 3"/>
          <p:cNvSpPr>
            <a:spLocks noGrp="1" noChangeArrowheads="1"/>
          </p:cNvSpPr>
          <p:nvPr>
            <p:ph idx="1"/>
          </p:nvPr>
        </p:nvSpPr>
        <p:spPr>
          <a:xfrm>
            <a:off x="1649027" y="826873"/>
            <a:ext cx="5786022" cy="4025979"/>
          </a:xfrm>
        </p:spPr>
        <p:txBody>
          <a:bodyPr/>
          <a:lstStyle/>
          <a:p>
            <a:r>
              <a:rPr lang="en-US" altLang="en-US" dirty="0"/>
              <a:t>Multiple transactions are allowed to run concurrently in the system.  Advantages are:</a:t>
            </a:r>
          </a:p>
          <a:p>
            <a:pPr lvl="1"/>
            <a:r>
              <a:rPr lang="en-US" altLang="en-US" b="1" dirty="0"/>
              <a:t>Increased processor and disk utilization</a:t>
            </a:r>
            <a:r>
              <a:rPr lang="en-US" altLang="en-US" dirty="0"/>
              <a:t>, leading to better transaction </a:t>
            </a:r>
            <a:r>
              <a:rPr lang="en-US" altLang="en-US" i="1" dirty="0"/>
              <a:t>throughput</a:t>
            </a:r>
          </a:p>
          <a:p>
            <a:pPr lvl="2"/>
            <a:r>
              <a:rPr lang="en-US" altLang="en-US" dirty="0"/>
              <a:t>E.g., one transaction can be using the CPU while another is reading from or writing to the disk</a:t>
            </a:r>
          </a:p>
          <a:p>
            <a:pPr lvl="1"/>
            <a:r>
              <a:rPr lang="en-US" altLang="en-US" b="1" dirty="0"/>
              <a:t>Reduced average response time</a:t>
            </a:r>
            <a:r>
              <a:rPr lang="en-US" altLang="en-US" dirty="0"/>
              <a:t> for transactions: short transactions need not wait behind long ones.</a:t>
            </a:r>
          </a:p>
          <a:p>
            <a:r>
              <a:rPr lang="en-US" altLang="en-US" b="1" dirty="0">
                <a:solidFill>
                  <a:srgbClr val="000099"/>
                </a:solidFill>
              </a:rPr>
              <a:t>Concurrency control schemes</a:t>
            </a:r>
            <a:r>
              <a:rPr lang="en-US" altLang="en-US" i="1" dirty="0"/>
              <a:t> </a:t>
            </a:r>
            <a:r>
              <a:rPr lang="en-US" altLang="en-US" dirty="0"/>
              <a:t>– mechanisms  to achieve isolation</a:t>
            </a:r>
          </a:p>
          <a:p>
            <a:pPr lvl="1"/>
            <a:r>
              <a:rPr lang="en-US" altLang="en-US" dirty="0"/>
              <a:t>That is, to control the interaction among the concurrent transactions in order to prevent them from destroying the consistency of the database</a:t>
            </a:r>
          </a:p>
          <a:p>
            <a:pPr lvl="2"/>
            <a:r>
              <a:rPr lang="en-US" altLang="en-US" dirty="0"/>
              <a:t>Will study in Chapter 15, after studying notion of correctness of concurrent executions.</a:t>
            </a:r>
          </a:p>
        </p:txBody>
      </p:sp>
    </p:spTree>
    <p:extLst>
      <p:ext uri="{BB962C8B-B14F-4D97-AF65-F5344CB8AC3E}">
        <p14:creationId xmlns:p14="http://schemas.microsoft.com/office/powerpoint/2010/main" val="1289146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Schedules</a:t>
            </a:r>
          </a:p>
        </p:txBody>
      </p:sp>
      <p:sp>
        <p:nvSpPr>
          <p:cNvPr id="14339" name="Rectangle 3"/>
          <p:cNvSpPr>
            <a:spLocks noGrp="1" noChangeArrowheads="1"/>
          </p:cNvSpPr>
          <p:nvPr>
            <p:ph idx="1"/>
          </p:nvPr>
        </p:nvSpPr>
        <p:spPr>
          <a:xfrm>
            <a:off x="1642368" y="826873"/>
            <a:ext cx="5852605" cy="4025979"/>
          </a:xfrm>
        </p:spPr>
        <p:txBody>
          <a:bodyPr/>
          <a:lstStyle/>
          <a:p>
            <a:r>
              <a:rPr lang="en-US" altLang="en-US" b="1" dirty="0">
                <a:solidFill>
                  <a:srgbClr val="000099"/>
                </a:solidFill>
              </a:rPr>
              <a:t>Schedule</a:t>
            </a:r>
            <a:r>
              <a:rPr lang="en-US" altLang="en-US" b="1" dirty="0">
                <a:solidFill>
                  <a:schemeClr val="tx2"/>
                </a:solidFill>
              </a:rPr>
              <a:t> </a:t>
            </a:r>
            <a:r>
              <a:rPr lang="en-US" altLang="en-US" dirty="0"/>
              <a:t>– a sequences of instructions that specify the chronological order in which instructions of concurrent transactions are executed</a:t>
            </a:r>
          </a:p>
          <a:p>
            <a:pPr lvl="1"/>
            <a:r>
              <a:rPr lang="en-US" altLang="en-US" dirty="0"/>
              <a:t>A schedule for a set of transactions must consist of all instructions of those transactions</a:t>
            </a:r>
          </a:p>
          <a:p>
            <a:pPr lvl="1"/>
            <a:r>
              <a:rPr lang="en-US" altLang="en-US" dirty="0"/>
              <a:t>Must preserve the order in which the instructions appear in each individual transaction.</a:t>
            </a:r>
          </a:p>
          <a:p>
            <a:r>
              <a:rPr lang="en-US" altLang="en-US" dirty="0"/>
              <a:t>A transaction that successfully completes its execution will have a commit instructions as the last statement </a:t>
            </a:r>
          </a:p>
          <a:p>
            <a:pPr lvl="1"/>
            <a:r>
              <a:rPr lang="en-US" altLang="en-US" dirty="0"/>
              <a:t>By default transaction assumed to execute commit instruction as its last step</a:t>
            </a:r>
          </a:p>
          <a:p>
            <a:r>
              <a:rPr lang="en-US" altLang="en-US" dirty="0"/>
              <a:t>A transaction that fails to successfully complete its execution will have an abort instruction as the last statement </a:t>
            </a:r>
          </a:p>
        </p:txBody>
      </p:sp>
    </p:spTree>
    <p:extLst>
      <p:ext uri="{BB962C8B-B14F-4D97-AF65-F5344CB8AC3E}">
        <p14:creationId xmlns:p14="http://schemas.microsoft.com/office/powerpoint/2010/main" val="1111870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1</a:t>
            </a:r>
          </a:p>
        </p:txBody>
      </p:sp>
      <p:sp>
        <p:nvSpPr>
          <p:cNvPr id="15363" name="Rectangle 3"/>
          <p:cNvSpPr>
            <a:spLocks noGrp="1" noChangeArrowheads="1"/>
          </p:cNvSpPr>
          <p:nvPr>
            <p:ph idx="1"/>
          </p:nvPr>
        </p:nvSpPr>
        <p:spPr>
          <a:xfrm>
            <a:off x="1629053" y="826873"/>
            <a:ext cx="5672831" cy="4025979"/>
          </a:xfrm>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transfer $50 from </a:t>
            </a:r>
            <a:r>
              <a:rPr lang="en-US" altLang="en-US" i="1" dirty="0"/>
              <a:t>A </a:t>
            </a:r>
            <a:r>
              <a:rPr lang="en-US" altLang="en-US" dirty="0"/>
              <a:t>to </a:t>
            </a:r>
            <a:r>
              <a:rPr lang="en-US" altLang="en-US" i="1" dirty="0"/>
              <a:t>B</a:t>
            </a:r>
            <a:r>
              <a:rPr lang="en-US" altLang="en-US" dirty="0"/>
              <a:t>, and </a:t>
            </a:r>
            <a:r>
              <a:rPr lang="en-US" altLang="en-US" i="1" dirty="0"/>
              <a:t>T</a:t>
            </a:r>
            <a:r>
              <a:rPr lang="en-US" altLang="en-US" baseline="-25000" dirty="0"/>
              <a:t>2</a:t>
            </a:r>
            <a:r>
              <a:rPr lang="en-US" altLang="en-US" dirty="0"/>
              <a:t> transfer 10% of the balance from </a:t>
            </a:r>
            <a:r>
              <a:rPr lang="en-US" altLang="en-US" i="1" dirty="0"/>
              <a:t>A </a:t>
            </a:r>
            <a:r>
              <a:rPr lang="en-US" altLang="en-US" dirty="0"/>
              <a:t>to </a:t>
            </a:r>
            <a:r>
              <a:rPr lang="en-US" altLang="en-US" i="1" dirty="0"/>
              <a:t>B.</a:t>
            </a:r>
            <a:r>
              <a:rPr lang="en-US" altLang="en-US" dirty="0"/>
              <a:t>  </a:t>
            </a:r>
          </a:p>
          <a:p>
            <a:pPr>
              <a:lnSpc>
                <a:spcPct val="80000"/>
              </a:lnSpc>
              <a:tabLst>
                <a:tab pos="1460897" algn="l"/>
                <a:tab pos="2013347" algn="l"/>
                <a:tab pos="2695575" algn="l"/>
                <a:tab pos="3214688" algn="l"/>
              </a:tabLst>
            </a:pPr>
            <a:r>
              <a:rPr lang="en-US" altLang="en-US" dirty="0"/>
              <a:t>A </a:t>
            </a:r>
            <a:r>
              <a:rPr lang="en-US" altLang="en-US" dirty="0">
                <a:solidFill>
                  <a:srgbClr val="000099"/>
                </a:solidFill>
              </a:rPr>
              <a:t>serial </a:t>
            </a:r>
            <a:r>
              <a:rPr lang="en-US" altLang="en-US" dirty="0"/>
              <a:t>schedule in which </a:t>
            </a:r>
            <a:r>
              <a:rPr lang="en-US" altLang="en-US" i="1" dirty="0"/>
              <a:t>T</a:t>
            </a:r>
            <a:r>
              <a:rPr lang="en-US" altLang="en-US" baseline="-25000" dirty="0"/>
              <a:t>1</a:t>
            </a:r>
            <a:r>
              <a:rPr lang="en-US" altLang="en-US" dirty="0"/>
              <a:t> is followed by </a:t>
            </a:r>
            <a:r>
              <a:rPr lang="en-US" altLang="en-US" i="1" dirty="0"/>
              <a:t>T</a:t>
            </a:r>
            <a:r>
              <a:rPr lang="en-US" altLang="en-US" baseline="-25000" dirty="0"/>
              <a:t>2</a:t>
            </a:r>
            <a:r>
              <a:rPr lang="en-US" altLang="en-US" dirty="0"/>
              <a:t> :</a:t>
            </a:r>
          </a:p>
          <a:p>
            <a:pPr>
              <a:lnSpc>
                <a:spcPct val="80000"/>
              </a:lnSpc>
              <a:buNone/>
              <a:tabLst>
                <a:tab pos="1460897" algn="l"/>
                <a:tab pos="2013347" algn="l"/>
                <a:tab pos="2695575" algn="l"/>
                <a:tab pos="3214688" algn="l"/>
              </a:tabLst>
            </a:pPr>
            <a:r>
              <a:rPr lang="en-US" altLang="en-US" sz="1050" dirty="0"/>
              <a:t>		</a:t>
            </a:r>
          </a:p>
        </p:txBody>
      </p:sp>
      <p:pic>
        <p:nvPicPr>
          <p:cNvPr id="153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808" y="1743376"/>
            <a:ext cx="2262188" cy="283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638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2</a:t>
            </a:r>
          </a:p>
        </p:txBody>
      </p:sp>
      <p:sp>
        <p:nvSpPr>
          <p:cNvPr id="16387" name="Rectangle 4"/>
          <p:cNvSpPr>
            <a:spLocks noGrp="1" noChangeArrowheads="1"/>
          </p:cNvSpPr>
          <p:nvPr>
            <p:ph idx="1"/>
          </p:nvPr>
        </p:nvSpPr>
        <p:spPr>
          <a:xfrm>
            <a:off x="1662344" y="826873"/>
            <a:ext cx="6114819" cy="4025979"/>
          </a:xfrm>
          <a:noFill/>
        </p:spPr>
        <p:txBody>
          <a:bodyPr/>
          <a:lstStyle/>
          <a:p>
            <a:pPr>
              <a:lnSpc>
                <a:spcPct val="90000"/>
              </a:lnSpc>
              <a:tabLst>
                <a:tab pos="1460897" algn="l"/>
                <a:tab pos="2013347" algn="l"/>
                <a:tab pos="2695575" algn="l"/>
                <a:tab pos="3214688" algn="l"/>
              </a:tabLst>
            </a:pPr>
            <a:r>
              <a:rPr lang="en-US" altLang="en-US" dirty="0"/>
              <a:t>A serial schedule where </a:t>
            </a:r>
            <a:r>
              <a:rPr lang="en-US" altLang="en-US" i="1" dirty="0"/>
              <a:t>T</a:t>
            </a:r>
            <a:r>
              <a:rPr lang="en-US" altLang="en-US" i="1" baseline="-25000" dirty="0"/>
              <a:t>2</a:t>
            </a:r>
            <a:r>
              <a:rPr lang="en-US" altLang="en-US" dirty="0"/>
              <a:t> is followed by </a:t>
            </a:r>
            <a:r>
              <a:rPr lang="en-US" altLang="en-US" i="1" dirty="0"/>
              <a:t>T</a:t>
            </a:r>
            <a:r>
              <a:rPr lang="en-US" altLang="en-US" baseline="-25000" dirty="0"/>
              <a:t>1</a:t>
            </a:r>
          </a:p>
          <a:p>
            <a:pPr>
              <a:lnSpc>
                <a:spcPct val="90000"/>
              </a:lnSpc>
              <a:tabLst>
                <a:tab pos="1460897" algn="l"/>
                <a:tab pos="2013347" algn="l"/>
                <a:tab pos="2695575" algn="l"/>
                <a:tab pos="3214688" algn="l"/>
              </a:tabLst>
            </a:pPr>
            <a:endParaRPr lang="en-US" altLang="en-US" dirty="0"/>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638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6" y="1303735"/>
            <a:ext cx="2174081"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2172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3</a:t>
            </a:r>
          </a:p>
        </p:txBody>
      </p:sp>
      <p:sp>
        <p:nvSpPr>
          <p:cNvPr id="17411" name="Rectangle 4"/>
          <p:cNvSpPr>
            <a:spLocks noGrp="1" noChangeArrowheads="1"/>
          </p:cNvSpPr>
          <p:nvPr>
            <p:ph idx="1"/>
          </p:nvPr>
        </p:nvSpPr>
        <p:spPr>
          <a:xfrm>
            <a:off x="1669002" y="826873"/>
            <a:ext cx="5885895" cy="4025979"/>
          </a:xfrm>
          <a:noFill/>
        </p:spPr>
        <p:txBody>
          <a:bodyPr/>
          <a:lstStyle/>
          <a:p>
            <a:pPr>
              <a:tabLst>
                <a:tab pos="1460897" algn="l"/>
                <a:tab pos="2013347" algn="l"/>
                <a:tab pos="2695575" algn="l"/>
                <a:tab pos="3214688" algn="l"/>
              </a:tabLst>
            </a:pPr>
            <a:r>
              <a:rPr lang="en-US" altLang="en-US" dirty="0"/>
              <a:t>Let </a:t>
            </a:r>
            <a:r>
              <a:rPr lang="en-US" altLang="en-US" i="1" dirty="0"/>
              <a:t>T</a:t>
            </a:r>
            <a:r>
              <a:rPr lang="en-US" altLang="en-US" baseline="-25000" dirty="0"/>
              <a:t>1</a:t>
            </a:r>
            <a:r>
              <a:rPr lang="en-US" altLang="en-US" dirty="0"/>
              <a:t> and </a:t>
            </a:r>
            <a:r>
              <a:rPr lang="en-US" altLang="en-US" i="1" dirty="0"/>
              <a:t>T</a:t>
            </a:r>
            <a:r>
              <a:rPr lang="en-US" altLang="en-US" baseline="-25000" dirty="0"/>
              <a:t>2</a:t>
            </a:r>
            <a:r>
              <a:rPr lang="en-US" altLang="en-US" dirty="0"/>
              <a:t> be the transactions defined previously</a:t>
            </a:r>
            <a:r>
              <a:rPr lang="en-US" altLang="en-US" i="1" dirty="0"/>
              <a:t>.</a:t>
            </a:r>
            <a:r>
              <a:rPr lang="en-US" altLang="en-US" dirty="0"/>
              <a:t>  The following schedule is not a serial schedule, but it is </a:t>
            </a:r>
            <a:r>
              <a:rPr lang="en-US" altLang="en-US" i="1" dirty="0">
                <a:solidFill>
                  <a:srgbClr val="000099"/>
                </a:solidFill>
              </a:rPr>
              <a:t>equivalent</a:t>
            </a:r>
            <a:r>
              <a:rPr lang="en-US" altLang="en-US" dirty="0">
                <a:solidFill>
                  <a:srgbClr val="000099"/>
                </a:solidFill>
              </a:rPr>
              <a:t> </a:t>
            </a:r>
            <a:r>
              <a:rPr lang="en-US" altLang="en-US" dirty="0"/>
              <a:t>to Schedule 1</a:t>
            </a:r>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endParaRPr lang="en-US" altLang="en-US" dirty="0"/>
          </a:p>
          <a:p>
            <a:pPr>
              <a:tabLst>
                <a:tab pos="1460897" algn="l"/>
                <a:tab pos="2013347" algn="l"/>
                <a:tab pos="2695575" algn="l"/>
                <a:tab pos="3214688" algn="l"/>
              </a:tabLst>
            </a:pPr>
            <a:r>
              <a:rPr lang="en-US" altLang="en-US" sz="1200" dirty="0">
                <a:latin typeface="Arial" panose="020B0604020202020204" pitchFamily="34" charset="0"/>
              </a:rPr>
              <a:t>In Schedules 1, 2 and 3, the sum A + B is preserved</a:t>
            </a:r>
            <a:r>
              <a:rPr lang="en-US" altLang="en-US" dirty="0"/>
              <a:t>.</a:t>
            </a:r>
          </a:p>
          <a:p>
            <a:pPr>
              <a:lnSpc>
                <a:spcPct val="90000"/>
              </a:lnSpc>
              <a:buNone/>
              <a:tabLst>
                <a:tab pos="1460897" algn="l"/>
                <a:tab pos="2013347" algn="l"/>
                <a:tab pos="2695575" algn="l"/>
                <a:tab pos="3214688" algn="l"/>
              </a:tabLst>
            </a:pPr>
            <a:r>
              <a:rPr lang="en-US" altLang="en-US" dirty="0"/>
              <a:t>		</a:t>
            </a:r>
            <a:endParaRPr lang="en-US" altLang="en-US" i="1" dirty="0"/>
          </a:p>
        </p:txBody>
      </p:sp>
      <p:pic>
        <p:nvPicPr>
          <p:cNvPr id="174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210" y="1428751"/>
            <a:ext cx="2084784" cy="260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05299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Schedule 4</a:t>
            </a:r>
          </a:p>
        </p:txBody>
      </p:sp>
      <p:sp>
        <p:nvSpPr>
          <p:cNvPr id="18435" name="Rectangle 4"/>
          <p:cNvSpPr>
            <a:spLocks noGrp="1" noChangeArrowheads="1"/>
          </p:cNvSpPr>
          <p:nvPr>
            <p:ph idx="1"/>
          </p:nvPr>
        </p:nvSpPr>
        <p:spPr>
          <a:xfrm>
            <a:off x="1655685" y="826873"/>
            <a:ext cx="6121477" cy="4025979"/>
          </a:xfrm>
          <a:noFill/>
        </p:spPr>
        <p:txBody>
          <a:bodyPr/>
          <a:lstStyle/>
          <a:p>
            <a:pPr>
              <a:tabLst>
                <a:tab pos="1460897" algn="l"/>
                <a:tab pos="2013347" algn="l"/>
                <a:tab pos="2695575" algn="l"/>
                <a:tab pos="3214688" algn="l"/>
              </a:tabLst>
            </a:pPr>
            <a:r>
              <a:rPr lang="en-US" altLang="en-US" dirty="0"/>
              <a:t>The following concurrent schedule does not preserve the value of (</a:t>
            </a:r>
            <a:r>
              <a:rPr lang="en-US" altLang="en-US" i="1" dirty="0"/>
              <a:t>A </a:t>
            </a:r>
            <a:r>
              <a:rPr lang="en-US" altLang="en-US" dirty="0"/>
              <a:t>+ </a:t>
            </a:r>
            <a:r>
              <a:rPr lang="en-US" altLang="en-US" i="1" dirty="0"/>
              <a:t>B</a:t>
            </a:r>
            <a:r>
              <a:rPr lang="en-US" altLang="en-US" dirty="0"/>
              <a:t> </a:t>
            </a:r>
            <a:r>
              <a:rPr lang="en-US" altLang="en-US" i="1" dirty="0"/>
              <a:t>)</a:t>
            </a:r>
            <a:r>
              <a:rPr lang="en-US" altLang="en-US" dirty="0"/>
              <a:t>.			</a:t>
            </a:r>
            <a:endParaRPr lang="en-US" altLang="en-US" i="1" dirty="0"/>
          </a:p>
        </p:txBody>
      </p:sp>
      <p:pic>
        <p:nvPicPr>
          <p:cNvPr id="1843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222770"/>
            <a:ext cx="2034779" cy="2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044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extLst>
      <p:ext uri="{BB962C8B-B14F-4D97-AF65-F5344CB8AC3E}">
        <p14:creationId xmlns:p14="http://schemas.microsoft.com/office/powerpoint/2010/main" val="32616942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extLst>
      <p:ext uri="{BB962C8B-B14F-4D97-AF65-F5344CB8AC3E}">
        <p14:creationId xmlns:p14="http://schemas.microsoft.com/office/powerpoint/2010/main" val="2840691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extLst>
      <p:ext uri="{BB962C8B-B14F-4D97-AF65-F5344CB8AC3E}">
        <p14:creationId xmlns:p14="http://schemas.microsoft.com/office/powerpoint/2010/main" val="210313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1744160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extLst>
      <p:ext uri="{BB962C8B-B14F-4D97-AF65-F5344CB8AC3E}">
        <p14:creationId xmlns:p14="http://schemas.microsoft.com/office/powerpoint/2010/main" val="3836391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18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5863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extLst>
      <p:ext uri="{BB962C8B-B14F-4D97-AF65-F5344CB8AC3E}">
        <p14:creationId xmlns:p14="http://schemas.microsoft.com/office/powerpoint/2010/main" val="2072758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8768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Other Notions of Serializability</a:t>
            </a:r>
          </a:p>
        </p:txBody>
      </p:sp>
      <p:sp>
        <p:nvSpPr>
          <p:cNvPr id="27651" name="Rectangle 3"/>
          <p:cNvSpPr>
            <a:spLocks noGrp="1" noChangeArrowheads="1"/>
          </p:cNvSpPr>
          <p:nvPr>
            <p:ph idx="1"/>
          </p:nvPr>
        </p:nvSpPr>
        <p:spPr>
          <a:xfrm>
            <a:off x="1655686" y="826873"/>
            <a:ext cx="5299970" cy="4025979"/>
          </a:xfrm>
        </p:spPr>
        <p:txBody>
          <a:bodyPr/>
          <a:lstStyle/>
          <a:p>
            <a:pPr>
              <a:tabLst>
                <a:tab pos="1590675" algn="l"/>
                <a:tab pos="1926431" algn="l"/>
                <a:tab pos="2700338" algn="l"/>
                <a:tab pos="2955131" algn="l"/>
              </a:tabLst>
            </a:pPr>
            <a:r>
              <a:rPr lang="en-US" altLang="en-US" dirty="0"/>
              <a:t>The schedule below produces same outcome as the serial schedule &lt; </a:t>
            </a:r>
            <a:r>
              <a:rPr lang="en-US" altLang="en-US" i="1" dirty="0"/>
              <a:t>T</a:t>
            </a:r>
            <a:r>
              <a:rPr lang="en-US" altLang="en-US" baseline="-25000" dirty="0"/>
              <a:t>1</a:t>
            </a:r>
            <a:r>
              <a:rPr lang="en-US" altLang="en-US" dirty="0"/>
              <a:t>,</a:t>
            </a:r>
            <a:r>
              <a:rPr lang="en-US" altLang="en-US" baseline="-25000" dirty="0"/>
              <a:t> </a:t>
            </a:r>
            <a:r>
              <a:rPr lang="en-US" altLang="en-US" i="1" dirty="0"/>
              <a:t>T</a:t>
            </a:r>
            <a:r>
              <a:rPr lang="en-US" altLang="en-US" baseline="-25000" dirty="0"/>
              <a:t>5</a:t>
            </a:r>
            <a:r>
              <a:rPr lang="en-US" altLang="en-US" dirty="0"/>
              <a:t> &gt;, yet is not conflict equivalent or view equivalent to it.</a:t>
            </a:r>
          </a:p>
          <a:p>
            <a:pPr>
              <a:buNone/>
              <a:tabLst>
                <a:tab pos="1590675" algn="l"/>
                <a:tab pos="1926431" algn="l"/>
                <a:tab pos="2700338" algn="l"/>
                <a:tab pos="2955131" algn="l"/>
              </a:tabLst>
            </a:pPr>
            <a:r>
              <a:rPr lang="en-US" altLang="en-US" dirty="0"/>
              <a:t>		</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a:p>
            <a:pPr>
              <a:buNone/>
              <a:tabLst>
                <a:tab pos="1590675" algn="l"/>
                <a:tab pos="1926431" algn="l"/>
                <a:tab pos="2700338" algn="l"/>
                <a:tab pos="2955131" algn="l"/>
              </a:tabLst>
            </a:pPr>
            <a:br>
              <a:rPr lang="en-US" altLang="en-US" dirty="0"/>
            </a:br>
            <a:br>
              <a:rPr lang="en-US" altLang="en-US" dirty="0"/>
            </a:br>
            <a:endParaRPr lang="en-US" altLang="en-US" dirty="0"/>
          </a:p>
          <a:p>
            <a:pPr>
              <a:buNone/>
              <a:tabLst>
                <a:tab pos="1590675" algn="l"/>
                <a:tab pos="1926431" algn="l"/>
                <a:tab pos="2700338" algn="l"/>
                <a:tab pos="2955131" algn="l"/>
              </a:tabLst>
            </a:pPr>
            <a:endParaRPr lang="en-US" altLang="en-US" dirty="0"/>
          </a:p>
          <a:p>
            <a:pPr>
              <a:tabLst>
                <a:tab pos="1590675" algn="l"/>
                <a:tab pos="1926431" algn="l"/>
                <a:tab pos="2700338" algn="l"/>
                <a:tab pos="2955131" algn="l"/>
              </a:tabLst>
            </a:pPr>
            <a:r>
              <a:rPr lang="en-US" altLang="en-US" dirty="0"/>
              <a:t>Determining such equivalence requires analysis of operations other than read and write.</a:t>
            </a:r>
          </a:p>
          <a:p>
            <a:pPr>
              <a:tabLst>
                <a:tab pos="1590675" algn="l"/>
                <a:tab pos="1926431" algn="l"/>
                <a:tab pos="2700338" algn="l"/>
                <a:tab pos="2955131" algn="l"/>
              </a:tabLst>
            </a:pPr>
            <a:endParaRPr lang="en-US" altLang="en-US" dirty="0"/>
          </a:p>
          <a:p>
            <a:pPr>
              <a:tabLst>
                <a:tab pos="1590675" algn="l"/>
                <a:tab pos="1926431" algn="l"/>
                <a:tab pos="2700338" algn="l"/>
                <a:tab pos="2955131" algn="l"/>
              </a:tabLst>
            </a:pPr>
            <a:endParaRPr lang="en-US" altLang="en-US" dirty="0"/>
          </a:p>
        </p:txBody>
      </p:sp>
      <p:pic>
        <p:nvPicPr>
          <p:cNvPr id="276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099" y="1474589"/>
            <a:ext cx="2133600" cy="219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814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03987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570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View Serializability</a:t>
            </a:r>
          </a:p>
        </p:txBody>
      </p:sp>
      <p:sp>
        <p:nvSpPr>
          <p:cNvPr id="30723" name="Rectangle 3"/>
          <p:cNvSpPr>
            <a:spLocks noGrp="1" noChangeArrowheads="1"/>
          </p:cNvSpPr>
          <p:nvPr>
            <p:ph idx="1"/>
          </p:nvPr>
        </p:nvSpPr>
        <p:spPr>
          <a:xfrm>
            <a:off x="1669002" y="826873"/>
            <a:ext cx="5686148" cy="4025979"/>
          </a:xfrm>
        </p:spPr>
        <p:txBody>
          <a:bodyPr/>
          <a:lstStyle/>
          <a:p>
            <a:r>
              <a:rPr lang="en-US" altLang="en-US" dirty="0"/>
              <a:t>The precedence graph test for conflict serializability cannot be used directly to test for view serializability.</a:t>
            </a:r>
          </a:p>
          <a:p>
            <a:pPr lvl="1"/>
            <a:r>
              <a:rPr lang="en-US" altLang="en-US" dirty="0"/>
              <a:t>Extension to test for view serializability has cost exponential in the size of the precedence graph.</a:t>
            </a:r>
          </a:p>
          <a:p>
            <a:r>
              <a:rPr lang="en-US" altLang="en-US" dirty="0"/>
              <a:t>The problem of checking if a schedule is view serializable falls in the class of </a:t>
            </a:r>
            <a:r>
              <a:rPr lang="en-US" altLang="en-US" i="1" dirty="0"/>
              <a:t>NP</a:t>
            </a:r>
            <a:r>
              <a:rPr lang="en-US" altLang="en-US" dirty="0"/>
              <a:t>-complete problems. </a:t>
            </a:r>
          </a:p>
          <a:p>
            <a:pPr lvl="1"/>
            <a:r>
              <a:rPr lang="en-US" altLang="en-US" dirty="0"/>
              <a:t>Thus, existence of an efficient algorithm is </a:t>
            </a:r>
            <a:r>
              <a:rPr lang="en-US" altLang="en-US" i="1" dirty="0"/>
              <a:t>extremely</a:t>
            </a:r>
            <a:r>
              <a:rPr lang="en-US" altLang="en-US" dirty="0"/>
              <a:t> unlikely.</a:t>
            </a:r>
          </a:p>
          <a:p>
            <a:r>
              <a:rPr lang="en-US" altLang="en-US" dirty="0"/>
              <a:t>However practical algorithms that just check some </a:t>
            </a:r>
            <a:r>
              <a:rPr lang="en-US" altLang="en-US" b="1" dirty="0"/>
              <a:t>sufficient</a:t>
            </a:r>
            <a:r>
              <a:rPr lang="en-US" altLang="en-US" i="1" dirty="0"/>
              <a:t> </a:t>
            </a:r>
            <a:r>
              <a:rPr lang="en-US" altLang="en-US" b="1" dirty="0"/>
              <a:t>conditions</a:t>
            </a:r>
            <a:r>
              <a:rPr lang="en-US" altLang="en-US" dirty="0"/>
              <a:t> for view serializability can still be used.</a:t>
            </a:r>
          </a:p>
        </p:txBody>
      </p:sp>
    </p:spTree>
    <p:extLst>
      <p:ext uri="{BB962C8B-B14F-4D97-AF65-F5344CB8AC3E}">
        <p14:creationId xmlns:p14="http://schemas.microsoft.com/office/powerpoint/2010/main" val="22237212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Need to address the effect of transaction failures on concurrently </a:t>
            </a:r>
            <a:b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206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sharepoint/v3/field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90298</TotalTime>
  <Words>9807</Words>
  <Application>Microsoft Office PowerPoint</Application>
  <PresentationFormat>On-screen Show (16:9)</PresentationFormat>
  <Paragraphs>1051</Paragraphs>
  <Slides>133</Slides>
  <Notes>66</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133</vt:i4>
      </vt:variant>
    </vt:vector>
  </HeadingPairs>
  <TitlesOfParts>
    <vt:vector size="160" baseType="lpstr">
      <vt:lpstr>Amazon Ember</vt:lpstr>
      <vt:lpstr>Arial</vt:lpstr>
      <vt:lpstr>Arial Black</vt:lpstr>
      <vt:lpstr>Book Antiqua</vt:lpstr>
      <vt:lpstr>Calibri</vt:lpstr>
      <vt:lpstr>Century Schoolbook</vt:lpstr>
      <vt:lpstr>Garamond</vt:lpstr>
      <vt:lpstr>Helvetica</vt:lpstr>
      <vt:lpstr>Monotype Sorts</vt:lpstr>
      <vt:lpstr>Museo For Dell</vt:lpstr>
      <vt:lpstr>Museo For Dell 300</vt:lpstr>
      <vt:lpstr>Museo Sans For Dell</vt:lpstr>
      <vt:lpstr>Stencil</vt:lpstr>
      <vt:lpstr>Times New Roman</vt:lpstr>
      <vt:lpstr>Trebuchet MS</vt:lpstr>
      <vt:lpstr>Webdings</vt:lpstr>
      <vt:lpstr>Wingdings</vt:lpstr>
      <vt:lpstr>Office Theme</vt:lpstr>
      <vt:lpstr>Dell_16x9_Template</vt:lpstr>
      <vt:lpstr>3_Office Theme</vt:lpstr>
      <vt:lpstr>1_Office Theme</vt:lpstr>
      <vt:lpstr>2_Office Theme</vt:lpstr>
      <vt:lpstr>2_db</vt:lpstr>
      <vt:lpstr>1_l22</vt:lpstr>
      <vt:lpstr>2_db-5-grey</vt:lpstr>
      <vt:lpstr>4_Office Theme</vt:lpstr>
      <vt:lpstr>db</vt:lpstr>
      <vt:lpstr>PowerPoint Presentation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Transaction State</vt:lpstr>
      <vt:lpstr>PowerPoint Presentation</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Chapter 20: Data Analysis </vt:lpstr>
      <vt:lpstr>Decision Support Systems</vt:lpstr>
      <vt:lpstr>Wide Flat Tables</vt:lpstr>
      <vt:lpstr>Enterprise Information Integration</vt:lpstr>
      <vt:lpstr>Data Warehouse and Data Lake</vt:lpstr>
      <vt:lpstr>Chapter 20: Data Analysis </vt:lpstr>
      <vt:lpstr>Decision-Support Systems: Overview</vt:lpstr>
      <vt:lpstr>Data Warehousing</vt:lpstr>
      <vt:lpstr>Overview</vt:lpstr>
      <vt:lpstr>ETL Concepts</vt:lpstr>
      <vt:lpstr>MapReduce</vt:lpstr>
      <vt:lpstr>Algebraic Operations</vt:lpstr>
      <vt:lpstr>Spark</vt:lpstr>
      <vt:lpstr>Design Issues</vt:lpstr>
      <vt:lpstr>More Warehouse Design Issues</vt:lpstr>
      <vt:lpstr>Warehouse Schemas</vt:lpstr>
      <vt:lpstr>Data Warehouse Schema</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To Show</vt:lpstr>
      <vt:lpstr>Backup</vt:lpstr>
      <vt:lpstr>PowerPoint Presentation</vt:lpstr>
      <vt:lpstr>Transaction State (Cont.)</vt:lpstr>
      <vt:lpstr>Concurrent Executions</vt:lpstr>
      <vt:lpstr>Schedules</vt:lpstr>
      <vt:lpstr>Schedule 1</vt:lpstr>
      <vt:lpstr>Schedule 2</vt:lpstr>
      <vt:lpstr>Schedule 3</vt:lpstr>
      <vt:lpstr>Schedule 4</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Other Notions of Serializability</vt:lpstr>
      <vt:lpstr>Testing for Serializability </vt:lpstr>
      <vt:lpstr>Test for Conflict Serializability</vt:lpstr>
      <vt:lpstr>Test for View Serializability</vt:lpstr>
      <vt:lpstr>Recoverable Schedules</vt:lpstr>
      <vt:lpstr>Cascading Rollbacks</vt:lpstr>
      <vt:lpstr>Cascadeless Schedules</vt:lpstr>
      <vt:lpstr>Concurrency Control</vt:lpstr>
      <vt:lpstr>Concurrency Control (Cont.)</vt:lpstr>
      <vt:lpstr>Concurrency Control vs. Serializability Tests</vt:lpstr>
      <vt:lpstr>Weak Levels of Consistency</vt:lpstr>
      <vt:lpstr>Levels of Consistency in SQL-92</vt:lpstr>
      <vt:lpstr>Levels of Consistency</vt:lpstr>
      <vt:lpstr>Transaction Definition in SQL</vt:lpstr>
      <vt:lpstr>Implementation of Isolation Levels</vt:lpstr>
      <vt:lpstr>Transactions as SQL Statements</vt:lpstr>
      <vt:lpstr>Trading Consistency for Availability</vt:lpstr>
      <vt:lpstr>What is Consistency?</vt:lpstr>
      <vt:lpstr>Availability</vt:lpstr>
      <vt:lpstr>Brewer’s CAP Theorem</vt:lpstr>
      <vt:lpstr>Eventual Consistency</vt:lpstr>
      <vt:lpstr>Availability vs Latency</vt:lpstr>
      <vt:lpstr>Cloud Databases</vt:lpstr>
      <vt:lpstr>Data Storage on the Cloud</vt:lpstr>
      <vt:lpstr>Syllabus Topics</vt:lpstr>
      <vt:lpstr>PowerPoint Presentation</vt:lpstr>
      <vt:lpstr>Concepts and Examples</vt:lpstr>
      <vt:lpstr>PowerPoint Presentation</vt:lpstr>
      <vt:lpstr>Problem Statement – Modified (Lecture 1 Reminder)</vt:lpstr>
      <vt:lpstr>Web Application – Operational System</vt:lpstr>
      <vt:lpstr>User Story</vt:lpstr>
      <vt:lpstr>Simple Example – A Resource</vt:lpstr>
      <vt:lpstr>CRUD (https://en.wikipedia.org/wiki/Create,_read,_update_and_delete)</vt:lpstr>
      <vt:lpstr>REST API Definition</vt:lpstr>
      <vt:lpstr>PowerPoint Presentation</vt:lpstr>
      <vt:lpstr>Analysis System – Fantasy Baseball Concept</vt:lpstr>
      <vt:lpstr>Enterprise Information Integration</vt:lpstr>
      <vt:lpstr>Data Warehousing</vt:lpstr>
      <vt:lpstr>Mapping to HW3a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627</cp:revision>
  <cp:lastPrinted>2021-09-23T10:10:07Z</cp:lastPrinted>
  <dcterms:created xsi:type="dcterms:W3CDTF">2010-04-12T23:12:02Z</dcterms:created>
  <dcterms:modified xsi:type="dcterms:W3CDTF">2021-12-14T13:31:46Z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